
<file path=[Content_Types].xml><?xml version="1.0" encoding="utf-8"?>
<Types xmlns="http://schemas.openxmlformats.org/package/2006/content-types">
  <Default Extension="docx" ContentType="application/vnd.openxmlformats-officedocument.wordprocessingml.documen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2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6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3"/>
  </p:notesMasterIdLst>
  <p:sldIdLst>
    <p:sldId id="335" r:id="rId2"/>
    <p:sldId id="337" r:id="rId3"/>
    <p:sldId id="311" r:id="rId4"/>
    <p:sldId id="257" r:id="rId5"/>
    <p:sldId id="394" r:id="rId6"/>
    <p:sldId id="259" r:id="rId7"/>
    <p:sldId id="434" r:id="rId8"/>
    <p:sldId id="395" r:id="rId9"/>
    <p:sldId id="344" r:id="rId10"/>
    <p:sldId id="396" r:id="rId11"/>
    <p:sldId id="341" r:id="rId12"/>
    <p:sldId id="342" r:id="rId13"/>
    <p:sldId id="262" r:id="rId14"/>
    <p:sldId id="263" r:id="rId15"/>
    <p:sldId id="264" r:id="rId16"/>
    <p:sldId id="345" r:id="rId17"/>
    <p:sldId id="397" r:id="rId18"/>
    <p:sldId id="398" r:id="rId19"/>
    <p:sldId id="435" r:id="rId20"/>
    <p:sldId id="399" r:id="rId21"/>
    <p:sldId id="268" r:id="rId22"/>
    <p:sldId id="400" r:id="rId23"/>
    <p:sldId id="401" r:id="rId24"/>
    <p:sldId id="402" r:id="rId25"/>
    <p:sldId id="432" r:id="rId26"/>
    <p:sldId id="431" r:id="rId27"/>
    <p:sldId id="403" r:id="rId28"/>
    <p:sldId id="346" r:id="rId29"/>
    <p:sldId id="273" r:id="rId30"/>
    <p:sldId id="347" r:id="rId31"/>
    <p:sldId id="274" r:id="rId32"/>
    <p:sldId id="349" r:id="rId33"/>
    <p:sldId id="275" r:id="rId34"/>
    <p:sldId id="433" r:id="rId35"/>
    <p:sldId id="276" r:id="rId36"/>
    <p:sldId id="277" r:id="rId37"/>
    <p:sldId id="278" r:id="rId38"/>
    <p:sldId id="279" r:id="rId39"/>
    <p:sldId id="280" r:id="rId40"/>
    <p:sldId id="281" r:id="rId41"/>
    <p:sldId id="282" r:id="rId42"/>
    <p:sldId id="283" r:id="rId43"/>
    <p:sldId id="284" r:id="rId44"/>
    <p:sldId id="285" r:id="rId45"/>
    <p:sldId id="286" r:id="rId46"/>
    <p:sldId id="287" r:id="rId47"/>
    <p:sldId id="288" r:id="rId48"/>
    <p:sldId id="289" r:id="rId49"/>
    <p:sldId id="290" r:id="rId50"/>
    <p:sldId id="291" r:id="rId51"/>
    <p:sldId id="292" r:id="rId52"/>
    <p:sldId id="293" r:id="rId53"/>
    <p:sldId id="334" r:id="rId54"/>
    <p:sldId id="294" r:id="rId55"/>
    <p:sldId id="295" r:id="rId56"/>
    <p:sldId id="404" r:id="rId57"/>
    <p:sldId id="405" r:id="rId58"/>
    <p:sldId id="406" r:id="rId59"/>
    <p:sldId id="407" r:id="rId60"/>
    <p:sldId id="408" r:id="rId61"/>
    <p:sldId id="409" r:id="rId62"/>
    <p:sldId id="410" r:id="rId63"/>
    <p:sldId id="411" r:id="rId64"/>
    <p:sldId id="412" r:id="rId65"/>
    <p:sldId id="426" r:id="rId66"/>
    <p:sldId id="427" r:id="rId67"/>
    <p:sldId id="413" r:id="rId68"/>
    <p:sldId id="414" r:id="rId69"/>
    <p:sldId id="415" r:id="rId70"/>
    <p:sldId id="350" r:id="rId71"/>
    <p:sldId id="351" r:id="rId72"/>
    <p:sldId id="352" r:id="rId73"/>
    <p:sldId id="429" r:id="rId74"/>
    <p:sldId id="359" r:id="rId75"/>
    <p:sldId id="430" r:id="rId76"/>
    <p:sldId id="360" r:id="rId77"/>
    <p:sldId id="361" r:id="rId78"/>
    <p:sldId id="362" r:id="rId79"/>
    <p:sldId id="363" r:id="rId80"/>
    <p:sldId id="420" r:id="rId81"/>
    <p:sldId id="421" r:id="rId82"/>
    <p:sldId id="422" r:id="rId83"/>
    <p:sldId id="423" r:id="rId84"/>
    <p:sldId id="424" r:id="rId85"/>
    <p:sldId id="318" r:id="rId86"/>
    <p:sldId id="328" r:id="rId87"/>
    <p:sldId id="329" r:id="rId88"/>
    <p:sldId id="330" r:id="rId89"/>
    <p:sldId id="331" r:id="rId90"/>
    <p:sldId id="332" r:id="rId91"/>
    <p:sldId id="333" r:id="rId9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647A12A-4126-9141-8C04-DFD4DD1113DA}" v="9" dt="2020-09-13T17:16:29.89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909"/>
    <p:restoredTop sz="93035"/>
  </p:normalViewPr>
  <p:slideViewPr>
    <p:cSldViewPr snapToObjects="1">
      <p:cViewPr varScale="1">
        <p:scale>
          <a:sx n="123" d="100"/>
          <a:sy n="123" d="100"/>
        </p:scale>
        <p:origin x="2928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viewProps" Target="view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notesMaster" Target="notesMasters/notesMaster1.xml"/><Relationship Id="rId98" Type="http://schemas.microsoft.com/office/2015/10/relationships/revisionInfo" Target="revisionInfo.xml"/></Relationships>
</file>

<file path=ppt/diagrams/_rels/data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svg"/><Relationship Id="rId1" Type="http://schemas.openxmlformats.org/officeDocument/2006/relationships/image" Target="../media/image2.png"/></Relationships>
</file>

<file path=ppt/diagrams/_rels/data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svg"/><Relationship Id="rId3" Type="http://schemas.openxmlformats.org/officeDocument/2006/relationships/image" Target="../media/image101.png"/><Relationship Id="rId7" Type="http://schemas.openxmlformats.org/officeDocument/2006/relationships/image" Target="../media/image105.png"/><Relationship Id="rId2" Type="http://schemas.openxmlformats.org/officeDocument/2006/relationships/image" Target="../media/image100.svg"/><Relationship Id="rId1" Type="http://schemas.openxmlformats.org/officeDocument/2006/relationships/image" Target="../media/image99.png"/><Relationship Id="rId6" Type="http://schemas.openxmlformats.org/officeDocument/2006/relationships/image" Target="../media/image104.svg"/><Relationship Id="rId5" Type="http://schemas.openxmlformats.org/officeDocument/2006/relationships/image" Target="../media/image103.png"/><Relationship Id="rId10" Type="http://schemas.openxmlformats.org/officeDocument/2006/relationships/image" Target="../media/image108.svg"/><Relationship Id="rId4" Type="http://schemas.openxmlformats.org/officeDocument/2006/relationships/image" Target="../media/image102.svg"/><Relationship Id="rId9" Type="http://schemas.openxmlformats.org/officeDocument/2006/relationships/image" Target="../media/image107.png"/></Relationships>
</file>

<file path=ppt/diagrams/_rels/data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svg"/><Relationship Id="rId3" Type="http://schemas.openxmlformats.org/officeDocument/2006/relationships/image" Target="../media/image101.png"/><Relationship Id="rId7" Type="http://schemas.openxmlformats.org/officeDocument/2006/relationships/image" Target="../media/image105.png"/><Relationship Id="rId12" Type="http://schemas.openxmlformats.org/officeDocument/2006/relationships/image" Target="../media/image11.svg"/><Relationship Id="rId2" Type="http://schemas.openxmlformats.org/officeDocument/2006/relationships/image" Target="../media/image100.svg"/><Relationship Id="rId1" Type="http://schemas.openxmlformats.org/officeDocument/2006/relationships/image" Target="../media/image99.png"/><Relationship Id="rId6" Type="http://schemas.openxmlformats.org/officeDocument/2006/relationships/image" Target="../media/image104.svg"/><Relationship Id="rId11" Type="http://schemas.openxmlformats.org/officeDocument/2006/relationships/image" Target="../media/image10.png"/><Relationship Id="rId5" Type="http://schemas.openxmlformats.org/officeDocument/2006/relationships/image" Target="../media/image103.png"/><Relationship Id="rId10" Type="http://schemas.openxmlformats.org/officeDocument/2006/relationships/image" Target="../media/image108.svg"/><Relationship Id="rId4" Type="http://schemas.openxmlformats.org/officeDocument/2006/relationships/image" Target="../media/image102.svg"/><Relationship Id="rId9" Type="http://schemas.openxmlformats.org/officeDocument/2006/relationships/image" Target="../media/image107.pn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sv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svg"/><Relationship Id="rId1" Type="http://schemas.openxmlformats.org/officeDocument/2006/relationships/image" Target="../media/image32.png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35.svg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svg"/><Relationship Id="rId1" Type="http://schemas.openxmlformats.org/officeDocument/2006/relationships/image" Target="../media/image38.png"/><Relationship Id="rId4" Type="http://schemas.openxmlformats.org/officeDocument/2006/relationships/image" Target="../media/image41.svg"/></Relationships>
</file>

<file path=ppt/diagrams/_rels/data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svg"/><Relationship Id="rId1" Type="http://schemas.openxmlformats.org/officeDocument/2006/relationships/image" Target="../media/image78.png"/><Relationship Id="rId6" Type="http://schemas.openxmlformats.org/officeDocument/2006/relationships/image" Target="../media/image83.svg"/><Relationship Id="rId5" Type="http://schemas.openxmlformats.org/officeDocument/2006/relationships/image" Target="../media/image82.png"/><Relationship Id="rId4" Type="http://schemas.openxmlformats.org/officeDocument/2006/relationships/image" Target="../media/image81.svg"/></Relationships>
</file>

<file path=ppt/diagrams/_rels/data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svg"/><Relationship Id="rId13" Type="http://schemas.openxmlformats.org/officeDocument/2006/relationships/image" Target="../media/image92.png"/><Relationship Id="rId3" Type="http://schemas.openxmlformats.org/officeDocument/2006/relationships/image" Target="../media/image80.png"/><Relationship Id="rId7" Type="http://schemas.openxmlformats.org/officeDocument/2006/relationships/image" Target="../media/image86.png"/><Relationship Id="rId12" Type="http://schemas.openxmlformats.org/officeDocument/2006/relationships/image" Target="../media/image91.svg"/><Relationship Id="rId2" Type="http://schemas.openxmlformats.org/officeDocument/2006/relationships/image" Target="../media/image33.svg"/><Relationship Id="rId1" Type="http://schemas.openxmlformats.org/officeDocument/2006/relationships/image" Target="../media/image32.png"/><Relationship Id="rId6" Type="http://schemas.openxmlformats.org/officeDocument/2006/relationships/image" Target="../media/image85.svg"/><Relationship Id="rId11" Type="http://schemas.openxmlformats.org/officeDocument/2006/relationships/image" Target="../media/image90.png"/><Relationship Id="rId5" Type="http://schemas.openxmlformats.org/officeDocument/2006/relationships/image" Target="../media/image84.png"/><Relationship Id="rId10" Type="http://schemas.openxmlformats.org/officeDocument/2006/relationships/image" Target="../media/image89.svg"/><Relationship Id="rId4" Type="http://schemas.openxmlformats.org/officeDocument/2006/relationships/image" Target="../media/image81.svg"/><Relationship Id="rId9" Type="http://schemas.openxmlformats.org/officeDocument/2006/relationships/image" Target="../media/image88.png"/><Relationship Id="rId14" Type="http://schemas.openxmlformats.org/officeDocument/2006/relationships/image" Target="../media/image93.svg"/></Relationships>
</file>

<file path=ppt/diagrams/_rels/drawing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svg"/><Relationship Id="rId1" Type="http://schemas.openxmlformats.org/officeDocument/2006/relationships/image" Target="../media/image2.png"/></Relationships>
</file>

<file path=ppt/diagrams/_rels/drawing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svg"/><Relationship Id="rId3" Type="http://schemas.openxmlformats.org/officeDocument/2006/relationships/image" Target="../media/image101.png"/><Relationship Id="rId7" Type="http://schemas.openxmlformats.org/officeDocument/2006/relationships/image" Target="../media/image105.png"/><Relationship Id="rId2" Type="http://schemas.openxmlformats.org/officeDocument/2006/relationships/image" Target="../media/image100.svg"/><Relationship Id="rId1" Type="http://schemas.openxmlformats.org/officeDocument/2006/relationships/image" Target="../media/image99.png"/><Relationship Id="rId6" Type="http://schemas.openxmlformats.org/officeDocument/2006/relationships/image" Target="../media/image104.svg"/><Relationship Id="rId5" Type="http://schemas.openxmlformats.org/officeDocument/2006/relationships/image" Target="../media/image103.png"/><Relationship Id="rId10" Type="http://schemas.openxmlformats.org/officeDocument/2006/relationships/image" Target="../media/image108.svg"/><Relationship Id="rId4" Type="http://schemas.openxmlformats.org/officeDocument/2006/relationships/image" Target="../media/image102.svg"/><Relationship Id="rId9" Type="http://schemas.openxmlformats.org/officeDocument/2006/relationships/image" Target="../media/image107.png"/></Relationships>
</file>

<file path=ppt/diagrams/_rels/drawing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svg"/><Relationship Id="rId3" Type="http://schemas.openxmlformats.org/officeDocument/2006/relationships/image" Target="../media/image101.png"/><Relationship Id="rId7" Type="http://schemas.openxmlformats.org/officeDocument/2006/relationships/image" Target="../media/image105.png"/><Relationship Id="rId12" Type="http://schemas.openxmlformats.org/officeDocument/2006/relationships/image" Target="../media/image11.svg"/><Relationship Id="rId2" Type="http://schemas.openxmlformats.org/officeDocument/2006/relationships/image" Target="../media/image100.svg"/><Relationship Id="rId1" Type="http://schemas.openxmlformats.org/officeDocument/2006/relationships/image" Target="../media/image99.png"/><Relationship Id="rId6" Type="http://schemas.openxmlformats.org/officeDocument/2006/relationships/image" Target="../media/image104.svg"/><Relationship Id="rId11" Type="http://schemas.openxmlformats.org/officeDocument/2006/relationships/image" Target="../media/image10.png"/><Relationship Id="rId5" Type="http://schemas.openxmlformats.org/officeDocument/2006/relationships/image" Target="../media/image103.png"/><Relationship Id="rId10" Type="http://schemas.openxmlformats.org/officeDocument/2006/relationships/image" Target="../media/image108.svg"/><Relationship Id="rId4" Type="http://schemas.openxmlformats.org/officeDocument/2006/relationships/image" Target="../media/image102.svg"/><Relationship Id="rId9" Type="http://schemas.openxmlformats.org/officeDocument/2006/relationships/image" Target="../media/image107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sv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svg"/><Relationship Id="rId1" Type="http://schemas.openxmlformats.org/officeDocument/2006/relationships/image" Target="../media/image32.png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35.sv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svg"/><Relationship Id="rId1" Type="http://schemas.openxmlformats.org/officeDocument/2006/relationships/image" Target="../media/image38.png"/><Relationship Id="rId4" Type="http://schemas.openxmlformats.org/officeDocument/2006/relationships/image" Target="../media/image41.svg"/></Relationships>
</file>

<file path=ppt/diagrams/_rels/drawing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svg"/><Relationship Id="rId1" Type="http://schemas.openxmlformats.org/officeDocument/2006/relationships/image" Target="../media/image78.png"/><Relationship Id="rId6" Type="http://schemas.openxmlformats.org/officeDocument/2006/relationships/image" Target="../media/image83.svg"/><Relationship Id="rId5" Type="http://schemas.openxmlformats.org/officeDocument/2006/relationships/image" Target="../media/image82.png"/><Relationship Id="rId4" Type="http://schemas.openxmlformats.org/officeDocument/2006/relationships/image" Target="../media/image81.svg"/></Relationships>
</file>

<file path=ppt/diagrams/_rels/drawing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svg"/><Relationship Id="rId13" Type="http://schemas.openxmlformats.org/officeDocument/2006/relationships/image" Target="../media/image92.png"/><Relationship Id="rId3" Type="http://schemas.openxmlformats.org/officeDocument/2006/relationships/image" Target="../media/image80.png"/><Relationship Id="rId7" Type="http://schemas.openxmlformats.org/officeDocument/2006/relationships/image" Target="../media/image86.png"/><Relationship Id="rId12" Type="http://schemas.openxmlformats.org/officeDocument/2006/relationships/image" Target="../media/image91.svg"/><Relationship Id="rId2" Type="http://schemas.openxmlformats.org/officeDocument/2006/relationships/image" Target="../media/image33.svg"/><Relationship Id="rId1" Type="http://schemas.openxmlformats.org/officeDocument/2006/relationships/image" Target="../media/image32.png"/><Relationship Id="rId6" Type="http://schemas.openxmlformats.org/officeDocument/2006/relationships/image" Target="../media/image85.svg"/><Relationship Id="rId11" Type="http://schemas.openxmlformats.org/officeDocument/2006/relationships/image" Target="../media/image90.png"/><Relationship Id="rId5" Type="http://schemas.openxmlformats.org/officeDocument/2006/relationships/image" Target="../media/image84.png"/><Relationship Id="rId10" Type="http://schemas.openxmlformats.org/officeDocument/2006/relationships/image" Target="../media/image89.svg"/><Relationship Id="rId4" Type="http://schemas.openxmlformats.org/officeDocument/2006/relationships/image" Target="../media/image81.svg"/><Relationship Id="rId9" Type="http://schemas.openxmlformats.org/officeDocument/2006/relationships/image" Target="../media/image88.png"/><Relationship Id="rId14" Type="http://schemas.openxmlformats.org/officeDocument/2006/relationships/image" Target="../media/image9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3_2">
  <dgm:title val=""/>
  <dgm:desc val=""/>
  <dgm:catLst>
    <dgm:cat type="accent3" pri="13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E189C4F-B810-44D2-9B47-A335B094A1D5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accent2_2" csCatId="accent2" phldr="1"/>
      <dgm:spPr/>
      <dgm:t>
        <a:bodyPr/>
        <a:lstStyle/>
        <a:p>
          <a:endParaRPr lang="en-US"/>
        </a:p>
      </dgm:t>
    </dgm:pt>
    <dgm:pt modelId="{640F0126-2A10-4285-BC3D-A304702262C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Chapter 9</a:t>
          </a:r>
          <a:r>
            <a:rPr lang="en-US" dirty="0"/>
            <a:t>: pg. 377 – 387 + additional materials</a:t>
          </a:r>
        </a:p>
      </dgm:t>
    </dgm:pt>
    <dgm:pt modelId="{EAF63E58-D605-4EC5-A350-8C9F9CE4BD2D}" type="parTrans" cxnId="{795EB693-C39F-4FB9-809A-3034FAD9B1C6}">
      <dgm:prSet/>
      <dgm:spPr/>
      <dgm:t>
        <a:bodyPr/>
        <a:lstStyle/>
        <a:p>
          <a:endParaRPr lang="en-US"/>
        </a:p>
      </dgm:t>
    </dgm:pt>
    <dgm:pt modelId="{BC1EB1F9-9852-4147-B872-74656F72EAC1}" type="sibTrans" cxnId="{795EB693-C39F-4FB9-809A-3034FAD9B1C6}">
      <dgm:prSet/>
      <dgm:spPr/>
      <dgm:t>
        <a:bodyPr/>
        <a:lstStyle/>
        <a:p>
          <a:endParaRPr lang="en-US"/>
        </a:p>
      </dgm:t>
    </dgm:pt>
    <dgm:pt modelId="{54F4F996-3646-4DC4-B4C7-04B2EB195B09}" type="pres">
      <dgm:prSet presAssocID="{9E189C4F-B810-44D2-9B47-A335B094A1D5}" presName="root" presStyleCnt="0">
        <dgm:presLayoutVars>
          <dgm:dir/>
          <dgm:resizeHandles val="exact"/>
        </dgm:presLayoutVars>
      </dgm:prSet>
      <dgm:spPr/>
    </dgm:pt>
    <dgm:pt modelId="{8C7170A5-8F6E-45D2-8FFF-7BFE1724C504}" type="pres">
      <dgm:prSet presAssocID="{640F0126-2A10-4285-BC3D-A304702262C5}" presName="compNode" presStyleCnt="0"/>
      <dgm:spPr/>
    </dgm:pt>
    <dgm:pt modelId="{DB0A7DF8-67D0-4275-A501-D41FC2579C31}" type="pres">
      <dgm:prSet presAssocID="{640F0126-2A10-4285-BC3D-A304702262C5}" presName="bgRect" presStyleLbl="bgShp" presStyleIdx="0" presStyleCnt="1"/>
      <dgm:spPr/>
    </dgm:pt>
    <dgm:pt modelId="{D9250103-A131-4C4F-8895-F7ECCB493FF4}" type="pres">
      <dgm:prSet presAssocID="{640F0126-2A10-4285-BC3D-A304702262C5}" presName="iconRect" presStyleLbl="node1" presStyleIdx="0" presStyleCnt="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F7C37490-C752-4256-AD5F-8DE00E41BFFE}" type="pres">
      <dgm:prSet presAssocID="{640F0126-2A10-4285-BC3D-A304702262C5}" presName="spaceRect" presStyleCnt="0"/>
      <dgm:spPr/>
    </dgm:pt>
    <dgm:pt modelId="{A7C26799-A786-424E-81BB-A30690A3E7B1}" type="pres">
      <dgm:prSet presAssocID="{640F0126-2A10-4285-BC3D-A304702262C5}" presName="parTx" presStyleLbl="revTx" presStyleIdx="0" presStyleCnt="1">
        <dgm:presLayoutVars>
          <dgm:chMax val="0"/>
          <dgm:chPref val="0"/>
        </dgm:presLayoutVars>
      </dgm:prSet>
      <dgm:spPr/>
    </dgm:pt>
  </dgm:ptLst>
  <dgm:cxnLst>
    <dgm:cxn modelId="{2231C85C-922D-4B4C-B99F-5E17C0BDDC65}" type="presOf" srcId="{640F0126-2A10-4285-BC3D-A304702262C5}" destId="{A7C26799-A786-424E-81BB-A30690A3E7B1}" srcOrd="0" destOrd="0" presId="urn:microsoft.com/office/officeart/2018/2/layout/IconVerticalSolidList"/>
    <dgm:cxn modelId="{C0DB6082-616D-4BDC-BAC4-F3F72306F1D7}" type="presOf" srcId="{9E189C4F-B810-44D2-9B47-A335B094A1D5}" destId="{54F4F996-3646-4DC4-B4C7-04B2EB195B09}" srcOrd="0" destOrd="0" presId="urn:microsoft.com/office/officeart/2018/2/layout/IconVerticalSolidList"/>
    <dgm:cxn modelId="{795EB693-C39F-4FB9-809A-3034FAD9B1C6}" srcId="{9E189C4F-B810-44D2-9B47-A335B094A1D5}" destId="{640F0126-2A10-4285-BC3D-A304702262C5}" srcOrd="0" destOrd="0" parTransId="{EAF63E58-D605-4EC5-A350-8C9F9CE4BD2D}" sibTransId="{BC1EB1F9-9852-4147-B872-74656F72EAC1}"/>
    <dgm:cxn modelId="{C78D2345-F46A-4518-88CF-60173F1C0C63}" type="presParOf" srcId="{54F4F996-3646-4DC4-B4C7-04B2EB195B09}" destId="{8C7170A5-8F6E-45D2-8FFF-7BFE1724C504}" srcOrd="0" destOrd="0" presId="urn:microsoft.com/office/officeart/2018/2/layout/IconVerticalSolidList"/>
    <dgm:cxn modelId="{65E491D5-841D-4268-B79A-42F305B175C4}" type="presParOf" srcId="{8C7170A5-8F6E-45D2-8FFF-7BFE1724C504}" destId="{DB0A7DF8-67D0-4275-A501-D41FC2579C31}" srcOrd="0" destOrd="0" presId="urn:microsoft.com/office/officeart/2018/2/layout/IconVerticalSolidList"/>
    <dgm:cxn modelId="{2160067F-57DC-4B99-891F-1FC4FCFD7BF4}" type="presParOf" srcId="{8C7170A5-8F6E-45D2-8FFF-7BFE1724C504}" destId="{D9250103-A131-4C4F-8895-F7ECCB493FF4}" srcOrd="1" destOrd="0" presId="urn:microsoft.com/office/officeart/2018/2/layout/IconVerticalSolidList"/>
    <dgm:cxn modelId="{7CBE8DCE-6430-447B-B34E-85B391E13684}" type="presParOf" srcId="{8C7170A5-8F6E-45D2-8FFF-7BFE1724C504}" destId="{F7C37490-C752-4256-AD5F-8DE00E41BFFE}" srcOrd="2" destOrd="0" presId="urn:microsoft.com/office/officeart/2018/2/layout/IconVerticalSolidList"/>
    <dgm:cxn modelId="{1700A2EC-BE36-4188-A28D-62B566AC1D6F}" type="presParOf" srcId="{8C7170A5-8F6E-45D2-8FFF-7BFE1724C504}" destId="{A7C26799-A786-424E-81BB-A30690A3E7B1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CC2BEFEB-DCF3-46BA-B26B-C0D1BDF301E8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FFA6E806-CA5F-4526-ADD4-96FC415AF1E0}">
      <dgm:prSet custT="1"/>
      <dgm:spPr/>
      <dgm:t>
        <a:bodyPr/>
        <a:lstStyle/>
        <a:p>
          <a:r>
            <a:rPr lang="en-US" sz="3000" dirty="0">
              <a:solidFill>
                <a:srgbClr val="00B050"/>
              </a:solidFill>
            </a:rPr>
            <a:t>PROS</a:t>
          </a:r>
        </a:p>
      </dgm:t>
    </dgm:pt>
    <dgm:pt modelId="{C23E153C-58B4-49A0-A034-DC600A0FCE54}" type="parTrans" cxnId="{AA01E74D-ECBA-4BA7-AAF4-BECC668382B0}">
      <dgm:prSet/>
      <dgm:spPr/>
      <dgm:t>
        <a:bodyPr/>
        <a:lstStyle/>
        <a:p>
          <a:endParaRPr lang="en-US"/>
        </a:p>
      </dgm:t>
    </dgm:pt>
    <dgm:pt modelId="{8B69D6C9-DB09-4FE2-9FA1-37C4977CC281}" type="sibTrans" cxnId="{AA01E74D-ECBA-4BA7-AAF4-BECC668382B0}">
      <dgm:prSet/>
      <dgm:spPr/>
      <dgm:t>
        <a:bodyPr/>
        <a:lstStyle/>
        <a:p>
          <a:endParaRPr lang="en-US"/>
        </a:p>
      </dgm:t>
    </dgm:pt>
    <dgm:pt modelId="{0AA431E4-70A4-492C-8F7C-E29E9F093B3D}">
      <dgm:prSet/>
      <dgm:spPr/>
      <dgm:t>
        <a:bodyPr/>
        <a:lstStyle/>
        <a:p>
          <a:r>
            <a:rPr lang="en-US"/>
            <a:t>Cheaper (while capturing cost &lt; sequencing cost)</a:t>
          </a:r>
        </a:p>
      </dgm:t>
    </dgm:pt>
    <dgm:pt modelId="{38989AFD-82F7-473C-B892-49BBC56B3B86}" type="parTrans" cxnId="{3D3009DC-765F-4951-B405-C6D3E629BEE3}">
      <dgm:prSet/>
      <dgm:spPr/>
      <dgm:t>
        <a:bodyPr/>
        <a:lstStyle/>
        <a:p>
          <a:endParaRPr lang="en-US"/>
        </a:p>
      </dgm:t>
    </dgm:pt>
    <dgm:pt modelId="{61729CC4-959C-408B-AEEE-EA6914E3F769}" type="sibTrans" cxnId="{3D3009DC-765F-4951-B405-C6D3E629BEE3}">
      <dgm:prSet/>
      <dgm:spPr/>
      <dgm:t>
        <a:bodyPr/>
        <a:lstStyle/>
        <a:p>
          <a:endParaRPr lang="en-US"/>
        </a:p>
      </dgm:t>
    </dgm:pt>
    <dgm:pt modelId="{80483138-4031-4138-B144-52839829D59F}">
      <dgm:prSet/>
      <dgm:spPr/>
      <dgm:t>
        <a:bodyPr/>
        <a:lstStyle/>
        <a:p>
          <a:r>
            <a:rPr lang="en-US"/>
            <a:t>Higher coverage</a:t>
          </a:r>
        </a:p>
      </dgm:t>
    </dgm:pt>
    <dgm:pt modelId="{1318CD7F-D2A3-47BA-A923-44E967F87715}" type="parTrans" cxnId="{9D21DC63-B2FB-4292-9881-334C9A286F16}">
      <dgm:prSet/>
      <dgm:spPr/>
      <dgm:t>
        <a:bodyPr/>
        <a:lstStyle/>
        <a:p>
          <a:endParaRPr lang="en-US"/>
        </a:p>
      </dgm:t>
    </dgm:pt>
    <dgm:pt modelId="{171E00E6-C79D-429A-9175-7E6BDAF2362B}" type="sibTrans" cxnId="{9D21DC63-B2FB-4292-9881-334C9A286F16}">
      <dgm:prSet/>
      <dgm:spPr/>
      <dgm:t>
        <a:bodyPr/>
        <a:lstStyle/>
        <a:p>
          <a:endParaRPr lang="en-US"/>
        </a:p>
      </dgm:t>
    </dgm:pt>
    <dgm:pt modelId="{415253B8-3455-4B23-90A8-56788C6DC7DB}">
      <dgm:prSet/>
      <dgm:spPr/>
      <dgm:t>
        <a:bodyPr/>
        <a:lstStyle/>
        <a:p>
          <a:r>
            <a:rPr lang="en-US"/>
            <a:t>Decreased risk of unsolicited findings</a:t>
          </a:r>
        </a:p>
      </dgm:t>
    </dgm:pt>
    <dgm:pt modelId="{AF105E4E-3A21-45BC-9D68-870C2E8DD5F9}" type="parTrans" cxnId="{988361FC-15FA-4E19-8ED2-6B999356811F}">
      <dgm:prSet/>
      <dgm:spPr/>
      <dgm:t>
        <a:bodyPr/>
        <a:lstStyle/>
        <a:p>
          <a:endParaRPr lang="en-US"/>
        </a:p>
      </dgm:t>
    </dgm:pt>
    <dgm:pt modelId="{E7883042-B84F-4B19-8762-DE89E87FD2BE}" type="sibTrans" cxnId="{988361FC-15FA-4E19-8ED2-6B999356811F}">
      <dgm:prSet/>
      <dgm:spPr/>
      <dgm:t>
        <a:bodyPr/>
        <a:lstStyle/>
        <a:p>
          <a:endParaRPr lang="en-US"/>
        </a:p>
      </dgm:t>
    </dgm:pt>
    <dgm:pt modelId="{2F7EC12E-827D-48FA-9895-5CD4267D64E2}">
      <dgm:prSet/>
      <dgm:spPr/>
      <dgm:t>
        <a:bodyPr/>
        <a:lstStyle/>
        <a:p>
          <a:r>
            <a:rPr lang="en-US"/>
            <a:t>Less variants to analyze</a:t>
          </a:r>
        </a:p>
      </dgm:t>
    </dgm:pt>
    <dgm:pt modelId="{F9EC68B6-DB86-497B-8C87-6EECB8B0F325}" type="parTrans" cxnId="{AD8017AB-24AA-483E-85C2-2B6320AEB159}">
      <dgm:prSet/>
      <dgm:spPr/>
      <dgm:t>
        <a:bodyPr/>
        <a:lstStyle/>
        <a:p>
          <a:endParaRPr lang="en-US"/>
        </a:p>
      </dgm:t>
    </dgm:pt>
    <dgm:pt modelId="{D3E72013-A108-436C-9CEA-67D53F8195F1}" type="sibTrans" cxnId="{AD8017AB-24AA-483E-85C2-2B6320AEB159}">
      <dgm:prSet/>
      <dgm:spPr/>
      <dgm:t>
        <a:bodyPr/>
        <a:lstStyle/>
        <a:p>
          <a:endParaRPr lang="en-US"/>
        </a:p>
      </dgm:t>
    </dgm:pt>
    <dgm:pt modelId="{1FD1D585-739A-480A-826B-9066075396E9}" type="pres">
      <dgm:prSet presAssocID="{CC2BEFEB-DCF3-46BA-B26B-C0D1BDF301E8}" presName="root" presStyleCnt="0">
        <dgm:presLayoutVars>
          <dgm:dir/>
          <dgm:resizeHandles val="exact"/>
        </dgm:presLayoutVars>
      </dgm:prSet>
      <dgm:spPr/>
    </dgm:pt>
    <dgm:pt modelId="{E988A077-D733-4715-9641-2637711C0F3E}" type="pres">
      <dgm:prSet presAssocID="{FFA6E806-CA5F-4526-ADD4-96FC415AF1E0}" presName="compNode" presStyleCnt="0"/>
      <dgm:spPr/>
    </dgm:pt>
    <dgm:pt modelId="{9DACC651-AF1D-46A7-BA1E-5A440DBD317E}" type="pres">
      <dgm:prSet presAssocID="{FFA6E806-CA5F-4526-ADD4-96FC415AF1E0}" presName="bgRect" presStyleLbl="bgShp" presStyleIdx="0" presStyleCnt="5"/>
      <dgm:spPr/>
    </dgm:pt>
    <dgm:pt modelId="{0487F0A8-5480-4AC8-8C3C-9C63E48AB8F0}" type="pres">
      <dgm:prSet presAssocID="{FFA6E806-CA5F-4526-ADD4-96FC415AF1E0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humbs Up Sign"/>
        </a:ext>
      </dgm:extLst>
    </dgm:pt>
    <dgm:pt modelId="{C1E9AD94-2524-4F9B-8ED2-70C163431C1B}" type="pres">
      <dgm:prSet presAssocID="{FFA6E806-CA5F-4526-ADD4-96FC415AF1E0}" presName="spaceRect" presStyleCnt="0"/>
      <dgm:spPr/>
    </dgm:pt>
    <dgm:pt modelId="{76D1758D-EE2F-46AC-B0A2-7CE71C993DE2}" type="pres">
      <dgm:prSet presAssocID="{FFA6E806-CA5F-4526-ADD4-96FC415AF1E0}" presName="parTx" presStyleLbl="revTx" presStyleIdx="0" presStyleCnt="5">
        <dgm:presLayoutVars>
          <dgm:chMax val="0"/>
          <dgm:chPref val="0"/>
        </dgm:presLayoutVars>
      </dgm:prSet>
      <dgm:spPr/>
    </dgm:pt>
    <dgm:pt modelId="{26B19852-ED38-4328-BFDE-2E3E48AD463D}" type="pres">
      <dgm:prSet presAssocID="{8B69D6C9-DB09-4FE2-9FA1-37C4977CC281}" presName="sibTrans" presStyleCnt="0"/>
      <dgm:spPr/>
    </dgm:pt>
    <dgm:pt modelId="{D58D793D-26F9-43FC-A6BA-D4C4AFDDE93C}" type="pres">
      <dgm:prSet presAssocID="{0AA431E4-70A4-492C-8F7C-E29E9F093B3D}" presName="compNode" presStyleCnt="0"/>
      <dgm:spPr/>
    </dgm:pt>
    <dgm:pt modelId="{2864CBA4-27EA-48A5-BC02-51D61EF12A35}" type="pres">
      <dgm:prSet presAssocID="{0AA431E4-70A4-492C-8F7C-E29E9F093B3D}" presName="bgRect" presStyleLbl="bgShp" presStyleIdx="1" presStyleCnt="5"/>
      <dgm:spPr/>
    </dgm:pt>
    <dgm:pt modelId="{2E7F094D-58EA-4523-B8C9-F3C2CF8FAE56}" type="pres">
      <dgm:prSet presAssocID="{0AA431E4-70A4-492C-8F7C-E29E9F093B3D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itcoin"/>
        </a:ext>
      </dgm:extLst>
    </dgm:pt>
    <dgm:pt modelId="{6986C1E4-F205-4882-9F70-CFBD596613BC}" type="pres">
      <dgm:prSet presAssocID="{0AA431E4-70A4-492C-8F7C-E29E9F093B3D}" presName="spaceRect" presStyleCnt="0"/>
      <dgm:spPr/>
    </dgm:pt>
    <dgm:pt modelId="{5E156B11-9B91-40A8-B5BA-EEDB0761C191}" type="pres">
      <dgm:prSet presAssocID="{0AA431E4-70A4-492C-8F7C-E29E9F093B3D}" presName="parTx" presStyleLbl="revTx" presStyleIdx="1" presStyleCnt="5">
        <dgm:presLayoutVars>
          <dgm:chMax val="0"/>
          <dgm:chPref val="0"/>
        </dgm:presLayoutVars>
      </dgm:prSet>
      <dgm:spPr/>
    </dgm:pt>
    <dgm:pt modelId="{5B518F59-ABE1-4DD0-8410-BF34BE263998}" type="pres">
      <dgm:prSet presAssocID="{61729CC4-959C-408B-AEEE-EA6914E3F769}" presName="sibTrans" presStyleCnt="0"/>
      <dgm:spPr/>
    </dgm:pt>
    <dgm:pt modelId="{065BA7AB-F1D5-47DF-9777-FD16F822416F}" type="pres">
      <dgm:prSet presAssocID="{80483138-4031-4138-B144-52839829D59F}" presName="compNode" presStyleCnt="0"/>
      <dgm:spPr/>
    </dgm:pt>
    <dgm:pt modelId="{9A99D862-1A2C-41D1-B7E7-8257C0A3AFB8}" type="pres">
      <dgm:prSet presAssocID="{80483138-4031-4138-B144-52839829D59F}" presName="bgRect" presStyleLbl="bgShp" presStyleIdx="2" presStyleCnt="5"/>
      <dgm:spPr/>
    </dgm:pt>
    <dgm:pt modelId="{5DCABDF8-78BB-4215-983E-171095B2221C}" type="pres">
      <dgm:prSet presAssocID="{80483138-4031-4138-B144-52839829D59F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0BB0D2DA-F864-4305-8D22-3E24A3DCBE31}" type="pres">
      <dgm:prSet presAssocID="{80483138-4031-4138-B144-52839829D59F}" presName="spaceRect" presStyleCnt="0"/>
      <dgm:spPr/>
    </dgm:pt>
    <dgm:pt modelId="{A9D97FB3-2537-4B6C-830C-A01D1FBF1BF1}" type="pres">
      <dgm:prSet presAssocID="{80483138-4031-4138-B144-52839829D59F}" presName="parTx" presStyleLbl="revTx" presStyleIdx="2" presStyleCnt="5">
        <dgm:presLayoutVars>
          <dgm:chMax val="0"/>
          <dgm:chPref val="0"/>
        </dgm:presLayoutVars>
      </dgm:prSet>
      <dgm:spPr/>
    </dgm:pt>
    <dgm:pt modelId="{ED5EB128-EDF0-43AE-ABCC-1FD6D05396FE}" type="pres">
      <dgm:prSet presAssocID="{171E00E6-C79D-429A-9175-7E6BDAF2362B}" presName="sibTrans" presStyleCnt="0"/>
      <dgm:spPr/>
    </dgm:pt>
    <dgm:pt modelId="{98AE873C-6C42-4395-8E50-88DB4A845750}" type="pres">
      <dgm:prSet presAssocID="{415253B8-3455-4B23-90A8-56788C6DC7DB}" presName="compNode" presStyleCnt="0"/>
      <dgm:spPr/>
    </dgm:pt>
    <dgm:pt modelId="{7E2BDEF3-E6DB-479E-BCC5-DA428B6D49FC}" type="pres">
      <dgm:prSet presAssocID="{415253B8-3455-4B23-90A8-56788C6DC7DB}" presName="bgRect" presStyleLbl="bgShp" presStyleIdx="3" presStyleCnt="5"/>
      <dgm:spPr/>
    </dgm:pt>
    <dgm:pt modelId="{715F42FF-5652-4338-897D-860F9691DC1A}" type="pres">
      <dgm:prSet presAssocID="{415253B8-3455-4B23-90A8-56788C6DC7DB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wnward trend"/>
        </a:ext>
      </dgm:extLst>
    </dgm:pt>
    <dgm:pt modelId="{9F8BE4B6-D329-4094-995F-68CACD64E5FC}" type="pres">
      <dgm:prSet presAssocID="{415253B8-3455-4B23-90A8-56788C6DC7DB}" presName="spaceRect" presStyleCnt="0"/>
      <dgm:spPr/>
    </dgm:pt>
    <dgm:pt modelId="{BE1BFFA1-4B48-41B3-A9C5-EEB89CF0520E}" type="pres">
      <dgm:prSet presAssocID="{415253B8-3455-4B23-90A8-56788C6DC7DB}" presName="parTx" presStyleLbl="revTx" presStyleIdx="3" presStyleCnt="5">
        <dgm:presLayoutVars>
          <dgm:chMax val="0"/>
          <dgm:chPref val="0"/>
        </dgm:presLayoutVars>
      </dgm:prSet>
      <dgm:spPr/>
    </dgm:pt>
    <dgm:pt modelId="{615823CF-9749-4D75-B2A5-C6348AD7C010}" type="pres">
      <dgm:prSet presAssocID="{E7883042-B84F-4B19-8762-DE89E87FD2BE}" presName="sibTrans" presStyleCnt="0"/>
      <dgm:spPr/>
    </dgm:pt>
    <dgm:pt modelId="{04DA03F3-9EBE-4A7A-A9F2-66C18B69701E}" type="pres">
      <dgm:prSet presAssocID="{2F7EC12E-827D-48FA-9895-5CD4267D64E2}" presName="compNode" presStyleCnt="0"/>
      <dgm:spPr/>
    </dgm:pt>
    <dgm:pt modelId="{4A46573A-5F2C-4734-8DC4-8C87A8530D48}" type="pres">
      <dgm:prSet presAssocID="{2F7EC12E-827D-48FA-9895-5CD4267D64E2}" presName="bgRect" presStyleLbl="bgShp" presStyleIdx="4" presStyleCnt="5"/>
      <dgm:spPr/>
    </dgm:pt>
    <dgm:pt modelId="{55022D64-93BB-4A14-BBBD-79124E7DC34E}" type="pres">
      <dgm:prSet presAssocID="{2F7EC12E-827D-48FA-9895-5CD4267D64E2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NA"/>
        </a:ext>
      </dgm:extLst>
    </dgm:pt>
    <dgm:pt modelId="{7574F54D-B098-423C-9A4E-6853FA782D49}" type="pres">
      <dgm:prSet presAssocID="{2F7EC12E-827D-48FA-9895-5CD4267D64E2}" presName="spaceRect" presStyleCnt="0"/>
      <dgm:spPr/>
    </dgm:pt>
    <dgm:pt modelId="{229EEA7F-003A-430D-A44E-03658373BD0B}" type="pres">
      <dgm:prSet presAssocID="{2F7EC12E-827D-48FA-9895-5CD4267D64E2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A46BC603-C58B-4241-854D-D00205820288}" type="presOf" srcId="{415253B8-3455-4B23-90A8-56788C6DC7DB}" destId="{BE1BFFA1-4B48-41B3-A9C5-EEB89CF0520E}" srcOrd="0" destOrd="0" presId="urn:microsoft.com/office/officeart/2018/2/layout/IconVerticalSolidList"/>
    <dgm:cxn modelId="{8889C718-6231-4CA7-A6F5-A11F55790571}" type="presOf" srcId="{0AA431E4-70A4-492C-8F7C-E29E9F093B3D}" destId="{5E156B11-9B91-40A8-B5BA-EEDB0761C191}" srcOrd="0" destOrd="0" presId="urn:microsoft.com/office/officeart/2018/2/layout/IconVerticalSolidList"/>
    <dgm:cxn modelId="{BCC3A819-BDCD-4257-9C76-90BD2F9FC5D4}" type="presOf" srcId="{CC2BEFEB-DCF3-46BA-B26B-C0D1BDF301E8}" destId="{1FD1D585-739A-480A-826B-9066075396E9}" srcOrd="0" destOrd="0" presId="urn:microsoft.com/office/officeart/2018/2/layout/IconVerticalSolidList"/>
    <dgm:cxn modelId="{0E8DAE3B-2614-4ED0-AF9B-745165A2B147}" type="presOf" srcId="{2F7EC12E-827D-48FA-9895-5CD4267D64E2}" destId="{229EEA7F-003A-430D-A44E-03658373BD0B}" srcOrd="0" destOrd="0" presId="urn:microsoft.com/office/officeart/2018/2/layout/IconVerticalSolidList"/>
    <dgm:cxn modelId="{AA01E74D-ECBA-4BA7-AAF4-BECC668382B0}" srcId="{CC2BEFEB-DCF3-46BA-B26B-C0D1BDF301E8}" destId="{FFA6E806-CA5F-4526-ADD4-96FC415AF1E0}" srcOrd="0" destOrd="0" parTransId="{C23E153C-58B4-49A0-A034-DC600A0FCE54}" sibTransId="{8B69D6C9-DB09-4FE2-9FA1-37C4977CC281}"/>
    <dgm:cxn modelId="{9D21DC63-B2FB-4292-9881-334C9A286F16}" srcId="{CC2BEFEB-DCF3-46BA-B26B-C0D1BDF301E8}" destId="{80483138-4031-4138-B144-52839829D59F}" srcOrd="2" destOrd="0" parTransId="{1318CD7F-D2A3-47BA-A923-44E967F87715}" sibTransId="{171E00E6-C79D-429A-9175-7E6BDAF2362B}"/>
    <dgm:cxn modelId="{4BDE6378-F735-4EF5-89B6-266ABF8F31ED}" type="presOf" srcId="{FFA6E806-CA5F-4526-ADD4-96FC415AF1E0}" destId="{76D1758D-EE2F-46AC-B0A2-7CE71C993DE2}" srcOrd="0" destOrd="0" presId="urn:microsoft.com/office/officeart/2018/2/layout/IconVerticalSolidList"/>
    <dgm:cxn modelId="{5268778C-5F2E-4BC5-9569-E2C044A8DE3B}" type="presOf" srcId="{80483138-4031-4138-B144-52839829D59F}" destId="{A9D97FB3-2537-4B6C-830C-A01D1FBF1BF1}" srcOrd="0" destOrd="0" presId="urn:microsoft.com/office/officeart/2018/2/layout/IconVerticalSolidList"/>
    <dgm:cxn modelId="{AD8017AB-24AA-483E-85C2-2B6320AEB159}" srcId="{CC2BEFEB-DCF3-46BA-B26B-C0D1BDF301E8}" destId="{2F7EC12E-827D-48FA-9895-5CD4267D64E2}" srcOrd="4" destOrd="0" parTransId="{F9EC68B6-DB86-497B-8C87-6EECB8B0F325}" sibTransId="{D3E72013-A108-436C-9CEA-67D53F8195F1}"/>
    <dgm:cxn modelId="{3D3009DC-765F-4951-B405-C6D3E629BEE3}" srcId="{CC2BEFEB-DCF3-46BA-B26B-C0D1BDF301E8}" destId="{0AA431E4-70A4-492C-8F7C-E29E9F093B3D}" srcOrd="1" destOrd="0" parTransId="{38989AFD-82F7-473C-B892-49BBC56B3B86}" sibTransId="{61729CC4-959C-408B-AEEE-EA6914E3F769}"/>
    <dgm:cxn modelId="{988361FC-15FA-4E19-8ED2-6B999356811F}" srcId="{CC2BEFEB-DCF3-46BA-B26B-C0D1BDF301E8}" destId="{415253B8-3455-4B23-90A8-56788C6DC7DB}" srcOrd="3" destOrd="0" parTransId="{AF105E4E-3A21-45BC-9D68-870C2E8DD5F9}" sibTransId="{E7883042-B84F-4B19-8762-DE89E87FD2BE}"/>
    <dgm:cxn modelId="{1EBA06D5-2A35-464C-A176-C3DD01CD56C7}" type="presParOf" srcId="{1FD1D585-739A-480A-826B-9066075396E9}" destId="{E988A077-D733-4715-9641-2637711C0F3E}" srcOrd="0" destOrd="0" presId="urn:microsoft.com/office/officeart/2018/2/layout/IconVerticalSolidList"/>
    <dgm:cxn modelId="{FF50B7B7-0471-4760-9C06-DAFFCC6B3741}" type="presParOf" srcId="{E988A077-D733-4715-9641-2637711C0F3E}" destId="{9DACC651-AF1D-46A7-BA1E-5A440DBD317E}" srcOrd="0" destOrd="0" presId="urn:microsoft.com/office/officeart/2018/2/layout/IconVerticalSolidList"/>
    <dgm:cxn modelId="{57053C32-FF9D-4136-8EBE-211435D7D157}" type="presParOf" srcId="{E988A077-D733-4715-9641-2637711C0F3E}" destId="{0487F0A8-5480-4AC8-8C3C-9C63E48AB8F0}" srcOrd="1" destOrd="0" presId="urn:microsoft.com/office/officeart/2018/2/layout/IconVerticalSolidList"/>
    <dgm:cxn modelId="{E9B405AF-6185-4E57-807A-B4561135F35C}" type="presParOf" srcId="{E988A077-D733-4715-9641-2637711C0F3E}" destId="{C1E9AD94-2524-4F9B-8ED2-70C163431C1B}" srcOrd="2" destOrd="0" presId="urn:microsoft.com/office/officeart/2018/2/layout/IconVerticalSolidList"/>
    <dgm:cxn modelId="{69A7CD2A-243B-480F-BB38-F995387791D5}" type="presParOf" srcId="{E988A077-D733-4715-9641-2637711C0F3E}" destId="{76D1758D-EE2F-46AC-B0A2-7CE71C993DE2}" srcOrd="3" destOrd="0" presId="urn:microsoft.com/office/officeart/2018/2/layout/IconVerticalSolidList"/>
    <dgm:cxn modelId="{67168E80-1E3A-40FA-8169-4676EEA891B2}" type="presParOf" srcId="{1FD1D585-739A-480A-826B-9066075396E9}" destId="{26B19852-ED38-4328-BFDE-2E3E48AD463D}" srcOrd="1" destOrd="0" presId="urn:microsoft.com/office/officeart/2018/2/layout/IconVerticalSolidList"/>
    <dgm:cxn modelId="{9FF84F05-3E52-450C-9814-2D42CB7D94EE}" type="presParOf" srcId="{1FD1D585-739A-480A-826B-9066075396E9}" destId="{D58D793D-26F9-43FC-A6BA-D4C4AFDDE93C}" srcOrd="2" destOrd="0" presId="urn:microsoft.com/office/officeart/2018/2/layout/IconVerticalSolidList"/>
    <dgm:cxn modelId="{9901105A-498A-4CD0-A847-8C04D8500588}" type="presParOf" srcId="{D58D793D-26F9-43FC-A6BA-D4C4AFDDE93C}" destId="{2864CBA4-27EA-48A5-BC02-51D61EF12A35}" srcOrd="0" destOrd="0" presId="urn:microsoft.com/office/officeart/2018/2/layout/IconVerticalSolidList"/>
    <dgm:cxn modelId="{0CCC6BC4-37B5-4008-B84E-F467525711C9}" type="presParOf" srcId="{D58D793D-26F9-43FC-A6BA-D4C4AFDDE93C}" destId="{2E7F094D-58EA-4523-B8C9-F3C2CF8FAE56}" srcOrd="1" destOrd="0" presId="urn:microsoft.com/office/officeart/2018/2/layout/IconVerticalSolidList"/>
    <dgm:cxn modelId="{D1A44D0B-42FC-451D-9867-192E73035942}" type="presParOf" srcId="{D58D793D-26F9-43FC-A6BA-D4C4AFDDE93C}" destId="{6986C1E4-F205-4882-9F70-CFBD596613BC}" srcOrd="2" destOrd="0" presId="urn:microsoft.com/office/officeart/2018/2/layout/IconVerticalSolidList"/>
    <dgm:cxn modelId="{467D6C6F-7F6A-4E31-AAF9-EC36227CD2FF}" type="presParOf" srcId="{D58D793D-26F9-43FC-A6BA-D4C4AFDDE93C}" destId="{5E156B11-9B91-40A8-B5BA-EEDB0761C191}" srcOrd="3" destOrd="0" presId="urn:microsoft.com/office/officeart/2018/2/layout/IconVerticalSolidList"/>
    <dgm:cxn modelId="{A9EF6692-ED8C-45AF-B434-413362D01551}" type="presParOf" srcId="{1FD1D585-739A-480A-826B-9066075396E9}" destId="{5B518F59-ABE1-4DD0-8410-BF34BE263998}" srcOrd="3" destOrd="0" presId="urn:microsoft.com/office/officeart/2018/2/layout/IconVerticalSolidList"/>
    <dgm:cxn modelId="{9DA18AB6-67DB-48B3-BCAA-ABDA03275838}" type="presParOf" srcId="{1FD1D585-739A-480A-826B-9066075396E9}" destId="{065BA7AB-F1D5-47DF-9777-FD16F822416F}" srcOrd="4" destOrd="0" presId="urn:microsoft.com/office/officeart/2018/2/layout/IconVerticalSolidList"/>
    <dgm:cxn modelId="{CA790D94-215C-40EC-B360-F7A5624E2831}" type="presParOf" srcId="{065BA7AB-F1D5-47DF-9777-FD16F822416F}" destId="{9A99D862-1A2C-41D1-B7E7-8257C0A3AFB8}" srcOrd="0" destOrd="0" presId="urn:microsoft.com/office/officeart/2018/2/layout/IconVerticalSolidList"/>
    <dgm:cxn modelId="{07238D7E-CA29-4725-AE66-32E4E31D51A4}" type="presParOf" srcId="{065BA7AB-F1D5-47DF-9777-FD16F822416F}" destId="{5DCABDF8-78BB-4215-983E-171095B2221C}" srcOrd="1" destOrd="0" presId="urn:microsoft.com/office/officeart/2018/2/layout/IconVerticalSolidList"/>
    <dgm:cxn modelId="{C548EF47-CE7C-4282-873E-3D95EA9DAE25}" type="presParOf" srcId="{065BA7AB-F1D5-47DF-9777-FD16F822416F}" destId="{0BB0D2DA-F864-4305-8D22-3E24A3DCBE31}" srcOrd="2" destOrd="0" presId="urn:microsoft.com/office/officeart/2018/2/layout/IconVerticalSolidList"/>
    <dgm:cxn modelId="{7E4DACA4-0564-4BFF-9934-1593E37AABBF}" type="presParOf" srcId="{065BA7AB-F1D5-47DF-9777-FD16F822416F}" destId="{A9D97FB3-2537-4B6C-830C-A01D1FBF1BF1}" srcOrd="3" destOrd="0" presId="urn:microsoft.com/office/officeart/2018/2/layout/IconVerticalSolidList"/>
    <dgm:cxn modelId="{47B65759-5711-43D2-9BD4-6409AF32C1D7}" type="presParOf" srcId="{1FD1D585-739A-480A-826B-9066075396E9}" destId="{ED5EB128-EDF0-43AE-ABCC-1FD6D05396FE}" srcOrd="5" destOrd="0" presId="urn:microsoft.com/office/officeart/2018/2/layout/IconVerticalSolidList"/>
    <dgm:cxn modelId="{94C51477-DD11-4144-B9DE-71278C1672F1}" type="presParOf" srcId="{1FD1D585-739A-480A-826B-9066075396E9}" destId="{98AE873C-6C42-4395-8E50-88DB4A845750}" srcOrd="6" destOrd="0" presId="urn:microsoft.com/office/officeart/2018/2/layout/IconVerticalSolidList"/>
    <dgm:cxn modelId="{68989C09-4EF1-4B28-9576-A5E7EF4381AE}" type="presParOf" srcId="{98AE873C-6C42-4395-8E50-88DB4A845750}" destId="{7E2BDEF3-E6DB-479E-BCC5-DA428B6D49FC}" srcOrd="0" destOrd="0" presId="urn:microsoft.com/office/officeart/2018/2/layout/IconVerticalSolidList"/>
    <dgm:cxn modelId="{6E2AAA88-94E1-4F83-B4FB-8ABE15D2D751}" type="presParOf" srcId="{98AE873C-6C42-4395-8E50-88DB4A845750}" destId="{715F42FF-5652-4338-897D-860F9691DC1A}" srcOrd="1" destOrd="0" presId="urn:microsoft.com/office/officeart/2018/2/layout/IconVerticalSolidList"/>
    <dgm:cxn modelId="{3E174DF3-CF3C-44F0-81CE-F3BC72B8E970}" type="presParOf" srcId="{98AE873C-6C42-4395-8E50-88DB4A845750}" destId="{9F8BE4B6-D329-4094-995F-68CACD64E5FC}" srcOrd="2" destOrd="0" presId="urn:microsoft.com/office/officeart/2018/2/layout/IconVerticalSolidList"/>
    <dgm:cxn modelId="{DBD9564C-21EE-4B07-BAFF-92284DF8205B}" type="presParOf" srcId="{98AE873C-6C42-4395-8E50-88DB4A845750}" destId="{BE1BFFA1-4B48-41B3-A9C5-EEB89CF0520E}" srcOrd="3" destOrd="0" presId="urn:microsoft.com/office/officeart/2018/2/layout/IconVerticalSolidList"/>
    <dgm:cxn modelId="{8BA8F909-1B8A-4F99-8D8D-F769B3C95E4B}" type="presParOf" srcId="{1FD1D585-739A-480A-826B-9066075396E9}" destId="{615823CF-9749-4D75-B2A5-C6348AD7C010}" srcOrd="7" destOrd="0" presId="urn:microsoft.com/office/officeart/2018/2/layout/IconVerticalSolidList"/>
    <dgm:cxn modelId="{63A74E5E-B981-433B-AAFD-63E53464916A}" type="presParOf" srcId="{1FD1D585-739A-480A-826B-9066075396E9}" destId="{04DA03F3-9EBE-4A7A-A9F2-66C18B69701E}" srcOrd="8" destOrd="0" presId="urn:microsoft.com/office/officeart/2018/2/layout/IconVerticalSolidList"/>
    <dgm:cxn modelId="{BD537C37-57F3-45B5-BB5D-35D84F64A8A1}" type="presParOf" srcId="{04DA03F3-9EBE-4A7A-A9F2-66C18B69701E}" destId="{4A46573A-5F2C-4734-8DC4-8C87A8530D48}" srcOrd="0" destOrd="0" presId="urn:microsoft.com/office/officeart/2018/2/layout/IconVerticalSolidList"/>
    <dgm:cxn modelId="{761034DE-7587-4FCD-A2EE-A3772A4130C0}" type="presParOf" srcId="{04DA03F3-9EBE-4A7A-A9F2-66C18B69701E}" destId="{55022D64-93BB-4A14-BBBD-79124E7DC34E}" srcOrd="1" destOrd="0" presId="urn:microsoft.com/office/officeart/2018/2/layout/IconVerticalSolidList"/>
    <dgm:cxn modelId="{2AB5B691-D4CB-4B23-B62A-23A15662F782}" type="presParOf" srcId="{04DA03F3-9EBE-4A7A-A9F2-66C18B69701E}" destId="{7574F54D-B098-423C-9A4E-6853FA782D49}" srcOrd="2" destOrd="0" presId="urn:microsoft.com/office/officeart/2018/2/layout/IconVerticalSolidList"/>
    <dgm:cxn modelId="{53C7A7DE-7958-4B47-AE8A-33F873872314}" type="presParOf" srcId="{04DA03F3-9EBE-4A7A-A9F2-66C18B69701E}" destId="{229EEA7F-003A-430D-A44E-03658373BD0B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CC2BEFEB-DCF3-46BA-B26B-C0D1BDF301E8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FFA6E806-CA5F-4526-ADD4-96FC415AF1E0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3000" dirty="0">
              <a:solidFill>
                <a:srgbClr val="FF0000"/>
              </a:solidFill>
            </a:rPr>
            <a:t>CONS</a:t>
          </a:r>
        </a:p>
      </dgm:t>
    </dgm:pt>
    <dgm:pt modelId="{C23E153C-58B4-49A0-A034-DC600A0FCE54}" type="parTrans" cxnId="{AA01E74D-ECBA-4BA7-AAF4-BECC668382B0}">
      <dgm:prSet/>
      <dgm:spPr/>
      <dgm:t>
        <a:bodyPr/>
        <a:lstStyle/>
        <a:p>
          <a:endParaRPr lang="en-US"/>
        </a:p>
      </dgm:t>
    </dgm:pt>
    <dgm:pt modelId="{8B69D6C9-DB09-4FE2-9FA1-37C4977CC281}" type="sibTrans" cxnId="{AA01E74D-ECBA-4BA7-AAF4-BECC668382B0}">
      <dgm:prSet/>
      <dgm:spPr/>
      <dgm:t>
        <a:bodyPr/>
        <a:lstStyle/>
        <a:p>
          <a:endParaRPr lang="en-US"/>
        </a:p>
      </dgm:t>
    </dgm:pt>
    <dgm:pt modelId="{0AA431E4-70A4-492C-8F7C-E29E9F093B3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New gene is discovered </a:t>
          </a:r>
          <a:r>
            <a:rPr lang="en-US" dirty="0">
              <a:sym typeface="Wingdings"/>
            </a:rPr>
            <a:t></a:t>
          </a:r>
          <a:r>
            <a:rPr lang="en-US" dirty="0"/>
            <a:t> new target set </a:t>
          </a:r>
          <a:r>
            <a:rPr lang="en-US" dirty="0">
              <a:sym typeface="Wingdings"/>
            </a:rPr>
            <a:t></a:t>
          </a:r>
          <a:r>
            <a:rPr lang="en-US" dirty="0"/>
            <a:t> validation </a:t>
          </a:r>
          <a:r>
            <a:rPr lang="en-US" dirty="0" err="1"/>
            <a:t>etc</a:t>
          </a:r>
          <a:r>
            <a:rPr lang="en-US" dirty="0"/>
            <a:t> + resequencing</a:t>
          </a:r>
        </a:p>
      </dgm:t>
    </dgm:pt>
    <dgm:pt modelId="{38989AFD-82F7-473C-B892-49BBC56B3B86}" type="parTrans" cxnId="{3D3009DC-765F-4951-B405-C6D3E629BEE3}">
      <dgm:prSet/>
      <dgm:spPr/>
      <dgm:t>
        <a:bodyPr/>
        <a:lstStyle/>
        <a:p>
          <a:endParaRPr lang="en-US"/>
        </a:p>
      </dgm:t>
    </dgm:pt>
    <dgm:pt modelId="{61729CC4-959C-408B-AEEE-EA6914E3F769}" type="sibTrans" cxnId="{3D3009DC-765F-4951-B405-C6D3E629BEE3}">
      <dgm:prSet/>
      <dgm:spPr/>
      <dgm:t>
        <a:bodyPr/>
        <a:lstStyle/>
        <a:p>
          <a:endParaRPr lang="en-US"/>
        </a:p>
      </dgm:t>
    </dgm:pt>
    <dgm:pt modelId="{80483138-4031-4138-B144-52839829D59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You cannot identify new genes or pathways coverage</a:t>
          </a:r>
        </a:p>
      </dgm:t>
    </dgm:pt>
    <dgm:pt modelId="{1318CD7F-D2A3-47BA-A923-44E967F87715}" type="parTrans" cxnId="{9D21DC63-B2FB-4292-9881-334C9A286F16}">
      <dgm:prSet/>
      <dgm:spPr/>
      <dgm:t>
        <a:bodyPr/>
        <a:lstStyle/>
        <a:p>
          <a:endParaRPr lang="en-US"/>
        </a:p>
      </dgm:t>
    </dgm:pt>
    <dgm:pt modelId="{171E00E6-C79D-429A-9175-7E6BDAF2362B}" type="sibTrans" cxnId="{9D21DC63-B2FB-4292-9881-334C9A286F16}">
      <dgm:prSet/>
      <dgm:spPr/>
      <dgm:t>
        <a:bodyPr/>
        <a:lstStyle/>
        <a:p>
          <a:endParaRPr lang="en-US"/>
        </a:p>
      </dgm:t>
    </dgm:pt>
    <dgm:pt modelId="{415253B8-3455-4B23-90A8-56788C6DC7D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The capture may introduce (strand) bias</a:t>
          </a:r>
        </a:p>
      </dgm:t>
    </dgm:pt>
    <dgm:pt modelId="{AF105E4E-3A21-45BC-9D68-870C2E8DD5F9}" type="parTrans" cxnId="{988361FC-15FA-4E19-8ED2-6B999356811F}">
      <dgm:prSet/>
      <dgm:spPr/>
      <dgm:t>
        <a:bodyPr/>
        <a:lstStyle/>
        <a:p>
          <a:endParaRPr lang="en-US"/>
        </a:p>
      </dgm:t>
    </dgm:pt>
    <dgm:pt modelId="{E7883042-B84F-4B19-8762-DE89E87FD2BE}" type="sibTrans" cxnId="{988361FC-15FA-4E19-8ED2-6B999356811F}">
      <dgm:prSet/>
      <dgm:spPr/>
      <dgm:t>
        <a:bodyPr/>
        <a:lstStyle/>
        <a:p>
          <a:endParaRPr lang="en-US"/>
        </a:p>
      </dgm:t>
    </dgm:pt>
    <dgm:pt modelId="{2F7EC12E-827D-48FA-9895-5CD4267D64E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The true variant may be outside the region analyzed (e.g. intronic, UTR)</a:t>
          </a:r>
        </a:p>
      </dgm:t>
    </dgm:pt>
    <dgm:pt modelId="{F9EC68B6-DB86-497B-8C87-6EECB8B0F325}" type="parTrans" cxnId="{AD8017AB-24AA-483E-85C2-2B6320AEB159}">
      <dgm:prSet/>
      <dgm:spPr/>
      <dgm:t>
        <a:bodyPr/>
        <a:lstStyle/>
        <a:p>
          <a:endParaRPr lang="en-US"/>
        </a:p>
      </dgm:t>
    </dgm:pt>
    <dgm:pt modelId="{D3E72013-A108-436C-9CEA-67D53F8195F1}" type="sibTrans" cxnId="{AD8017AB-24AA-483E-85C2-2B6320AEB159}">
      <dgm:prSet/>
      <dgm:spPr/>
      <dgm:t>
        <a:bodyPr/>
        <a:lstStyle/>
        <a:p>
          <a:endParaRPr lang="en-US"/>
        </a:p>
      </dgm:t>
    </dgm:pt>
    <dgm:pt modelId="{C278058E-044B-5643-B1AC-83881408CCF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As sequencing gets cheaper the capture method may become too expensive</a:t>
          </a:r>
          <a:endParaRPr lang="en-GB"/>
        </a:p>
      </dgm:t>
    </dgm:pt>
    <dgm:pt modelId="{2BBF269D-97B7-B649-8979-CDF52C2E0BE1}" type="parTrans" cxnId="{25533438-EA41-ED4B-A51C-EFB2F9F0C5CC}">
      <dgm:prSet/>
      <dgm:spPr/>
      <dgm:t>
        <a:bodyPr/>
        <a:lstStyle/>
        <a:p>
          <a:endParaRPr lang="en-GB"/>
        </a:p>
      </dgm:t>
    </dgm:pt>
    <dgm:pt modelId="{6E87F9B0-6BD8-FB42-A8F8-94AEB9975AF3}" type="sibTrans" cxnId="{25533438-EA41-ED4B-A51C-EFB2F9F0C5CC}">
      <dgm:prSet/>
      <dgm:spPr/>
      <dgm:t>
        <a:bodyPr/>
        <a:lstStyle/>
        <a:p>
          <a:endParaRPr lang="en-GB"/>
        </a:p>
      </dgm:t>
    </dgm:pt>
    <dgm:pt modelId="{1FD1D585-739A-480A-826B-9066075396E9}" type="pres">
      <dgm:prSet presAssocID="{CC2BEFEB-DCF3-46BA-B26B-C0D1BDF301E8}" presName="root" presStyleCnt="0">
        <dgm:presLayoutVars>
          <dgm:dir/>
          <dgm:resizeHandles val="exact"/>
        </dgm:presLayoutVars>
      </dgm:prSet>
      <dgm:spPr/>
    </dgm:pt>
    <dgm:pt modelId="{E988A077-D733-4715-9641-2637711C0F3E}" type="pres">
      <dgm:prSet presAssocID="{FFA6E806-CA5F-4526-ADD4-96FC415AF1E0}" presName="compNode" presStyleCnt="0"/>
      <dgm:spPr/>
    </dgm:pt>
    <dgm:pt modelId="{9DACC651-AF1D-46A7-BA1E-5A440DBD317E}" type="pres">
      <dgm:prSet presAssocID="{FFA6E806-CA5F-4526-ADD4-96FC415AF1E0}" presName="bgRect" presStyleLbl="bgShp" presStyleIdx="0" presStyleCnt="6"/>
      <dgm:spPr/>
    </dgm:pt>
    <dgm:pt modelId="{0487F0A8-5480-4AC8-8C3C-9C63E48AB8F0}" type="pres">
      <dgm:prSet presAssocID="{FFA6E806-CA5F-4526-ADD4-96FC415AF1E0}" presName="iconRect" presStyleLbl="node1" presStyleIdx="0" presStyleCnt="6" custAng="10800000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humbs Up Sign"/>
        </a:ext>
      </dgm:extLst>
    </dgm:pt>
    <dgm:pt modelId="{C1E9AD94-2524-4F9B-8ED2-70C163431C1B}" type="pres">
      <dgm:prSet presAssocID="{FFA6E806-CA5F-4526-ADD4-96FC415AF1E0}" presName="spaceRect" presStyleCnt="0"/>
      <dgm:spPr/>
    </dgm:pt>
    <dgm:pt modelId="{76D1758D-EE2F-46AC-B0A2-7CE71C993DE2}" type="pres">
      <dgm:prSet presAssocID="{FFA6E806-CA5F-4526-ADD4-96FC415AF1E0}" presName="parTx" presStyleLbl="revTx" presStyleIdx="0" presStyleCnt="6">
        <dgm:presLayoutVars>
          <dgm:chMax val="0"/>
          <dgm:chPref val="0"/>
        </dgm:presLayoutVars>
      </dgm:prSet>
      <dgm:spPr/>
    </dgm:pt>
    <dgm:pt modelId="{26B19852-ED38-4328-BFDE-2E3E48AD463D}" type="pres">
      <dgm:prSet presAssocID="{8B69D6C9-DB09-4FE2-9FA1-37C4977CC281}" presName="sibTrans" presStyleCnt="0"/>
      <dgm:spPr/>
    </dgm:pt>
    <dgm:pt modelId="{D58D793D-26F9-43FC-A6BA-D4C4AFDDE93C}" type="pres">
      <dgm:prSet presAssocID="{0AA431E4-70A4-492C-8F7C-E29E9F093B3D}" presName="compNode" presStyleCnt="0"/>
      <dgm:spPr/>
    </dgm:pt>
    <dgm:pt modelId="{2864CBA4-27EA-48A5-BC02-51D61EF12A35}" type="pres">
      <dgm:prSet presAssocID="{0AA431E4-70A4-492C-8F7C-E29E9F093B3D}" presName="bgRect" presStyleLbl="bgShp" presStyleIdx="1" presStyleCnt="6"/>
      <dgm:spPr/>
    </dgm:pt>
    <dgm:pt modelId="{2E7F094D-58EA-4523-B8C9-F3C2CF8FAE56}" type="pres">
      <dgm:prSet presAssocID="{0AA431E4-70A4-492C-8F7C-E29E9F093B3D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itcoin"/>
        </a:ext>
      </dgm:extLst>
    </dgm:pt>
    <dgm:pt modelId="{6986C1E4-F205-4882-9F70-CFBD596613BC}" type="pres">
      <dgm:prSet presAssocID="{0AA431E4-70A4-492C-8F7C-E29E9F093B3D}" presName="spaceRect" presStyleCnt="0"/>
      <dgm:spPr/>
    </dgm:pt>
    <dgm:pt modelId="{5E156B11-9B91-40A8-B5BA-EEDB0761C191}" type="pres">
      <dgm:prSet presAssocID="{0AA431E4-70A4-492C-8F7C-E29E9F093B3D}" presName="parTx" presStyleLbl="revTx" presStyleIdx="1" presStyleCnt="6">
        <dgm:presLayoutVars>
          <dgm:chMax val="0"/>
          <dgm:chPref val="0"/>
        </dgm:presLayoutVars>
      </dgm:prSet>
      <dgm:spPr/>
    </dgm:pt>
    <dgm:pt modelId="{5B518F59-ABE1-4DD0-8410-BF34BE263998}" type="pres">
      <dgm:prSet presAssocID="{61729CC4-959C-408B-AEEE-EA6914E3F769}" presName="sibTrans" presStyleCnt="0"/>
      <dgm:spPr/>
    </dgm:pt>
    <dgm:pt modelId="{065BA7AB-F1D5-47DF-9777-FD16F822416F}" type="pres">
      <dgm:prSet presAssocID="{80483138-4031-4138-B144-52839829D59F}" presName="compNode" presStyleCnt="0"/>
      <dgm:spPr/>
    </dgm:pt>
    <dgm:pt modelId="{9A99D862-1A2C-41D1-B7E7-8257C0A3AFB8}" type="pres">
      <dgm:prSet presAssocID="{80483138-4031-4138-B144-52839829D59F}" presName="bgRect" presStyleLbl="bgShp" presStyleIdx="2" presStyleCnt="6"/>
      <dgm:spPr/>
    </dgm:pt>
    <dgm:pt modelId="{5DCABDF8-78BB-4215-983E-171095B2221C}" type="pres">
      <dgm:prSet presAssocID="{80483138-4031-4138-B144-52839829D59F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0BB0D2DA-F864-4305-8D22-3E24A3DCBE31}" type="pres">
      <dgm:prSet presAssocID="{80483138-4031-4138-B144-52839829D59F}" presName="spaceRect" presStyleCnt="0"/>
      <dgm:spPr/>
    </dgm:pt>
    <dgm:pt modelId="{A9D97FB3-2537-4B6C-830C-A01D1FBF1BF1}" type="pres">
      <dgm:prSet presAssocID="{80483138-4031-4138-B144-52839829D59F}" presName="parTx" presStyleLbl="revTx" presStyleIdx="2" presStyleCnt="6">
        <dgm:presLayoutVars>
          <dgm:chMax val="0"/>
          <dgm:chPref val="0"/>
        </dgm:presLayoutVars>
      </dgm:prSet>
      <dgm:spPr/>
    </dgm:pt>
    <dgm:pt modelId="{ED5EB128-EDF0-43AE-ABCC-1FD6D05396FE}" type="pres">
      <dgm:prSet presAssocID="{171E00E6-C79D-429A-9175-7E6BDAF2362B}" presName="sibTrans" presStyleCnt="0"/>
      <dgm:spPr/>
    </dgm:pt>
    <dgm:pt modelId="{98AE873C-6C42-4395-8E50-88DB4A845750}" type="pres">
      <dgm:prSet presAssocID="{415253B8-3455-4B23-90A8-56788C6DC7DB}" presName="compNode" presStyleCnt="0"/>
      <dgm:spPr/>
    </dgm:pt>
    <dgm:pt modelId="{7E2BDEF3-E6DB-479E-BCC5-DA428B6D49FC}" type="pres">
      <dgm:prSet presAssocID="{415253B8-3455-4B23-90A8-56788C6DC7DB}" presName="bgRect" presStyleLbl="bgShp" presStyleIdx="3" presStyleCnt="6"/>
      <dgm:spPr/>
    </dgm:pt>
    <dgm:pt modelId="{715F42FF-5652-4338-897D-860F9691DC1A}" type="pres">
      <dgm:prSet presAssocID="{415253B8-3455-4B23-90A8-56788C6DC7DB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wnward trend"/>
        </a:ext>
      </dgm:extLst>
    </dgm:pt>
    <dgm:pt modelId="{9F8BE4B6-D329-4094-995F-68CACD64E5FC}" type="pres">
      <dgm:prSet presAssocID="{415253B8-3455-4B23-90A8-56788C6DC7DB}" presName="spaceRect" presStyleCnt="0"/>
      <dgm:spPr/>
    </dgm:pt>
    <dgm:pt modelId="{BE1BFFA1-4B48-41B3-A9C5-EEB89CF0520E}" type="pres">
      <dgm:prSet presAssocID="{415253B8-3455-4B23-90A8-56788C6DC7DB}" presName="parTx" presStyleLbl="revTx" presStyleIdx="3" presStyleCnt="6">
        <dgm:presLayoutVars>
          <dgm:chMax val="0"/>
          <dgm:chPref val="0"/>
        </dgm:presLayoutVars>
      </dgm:prSet>
      <dgm:spPr/>
    </dgm:pt>
    <dgm:pt modelId="{615823CF-9749-4D75-B2A5-C6348AD7C010}" type="pres">
      <dgm:prSet presAssocID="{E7883042-B84F-4B19-8762-DE89E87FD2BE}" presName="sibTrans" presStyleCnt="0"/>
      <dgm:spPr/>
    </dgm:pt>
    <dgm:pt modelId="{04DA03F3-9EBE-4A7A-A9F2-66C18B69701E}" type="pres">
      <dgm:prSet presAssocID="{2F7EC12E-827D-48FA-9895-5CD4267D64E2}" presName="compNode" presStyleCnt="0"/>
      <dgm:spPr/>
    </dgm:pt>
    <dgm:pt modelId="{4A46573A-5F2C-4734-8DC4-8C87A8530D48}" type="pres">
      <dgm:prSet presAssocID="{2F7EC12E-827D-48FA-9895-5CD4267D64E2}" presName="bgRect" presStyleLbl="bgShp" presStyleIdx="4" presStyleCnt="6"/>
      <dgm:spPr/>
    </dgm:pt>
    <dgm:pt modelId="{55022D64-93BB-4A14-BBBD-79124E7DC34E}" type="pres">
      <dgm:prSet presAssocID="{2F7EC12E-827D-48FA-9895-5CD4267D64E2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NA"/>
        </a:ext>
      </dgm:extLst>
    </dgm:pt>
    <dgm:pt modelId="{7574F54D-B098-423C-9A4E-6853FA782D49}" type="pres">
      <dgm:prSet presAssocID="{2F7EC12E-827D-48FA-9895-5CD4267D64E2}" presName="spaceRect" presStyleCnt="0"/>
      <dgm:spPr/>
    </dgm:pt>
    <dgm:pt modelId="{229EEA7F-003A-430D-A44E-03658373BD0B}" type="pres">
      <dgm:prSet presAssocID="{2F7EC12E-827D-48FA-9895-5CD4267D64E2}" presName="parTx" presStyleLbl="revTx" presStyleIdx="4" presStyleCnt="6">
        <dgm:presLayoutVars>
          <dgm:chMax val="0"/>
          <dgm:chPref val="0"/>
        </dgm:presLayoutVars>
      </dgm:prSet>
      <dgm:spPr/>
    </dgm:pt>
    <dgm:pt modelId="{A148F164-6A4F-CC42-BE7E-EDEEA5B37D90}" type="pres">
      <dgm:prSet presAssocID="{D3E72013-A108-436C-9CEA-67D53F8195F1}" presName="sibTrans" presStyleCnt="0"/>
      <dgm:spPr/>
    </dgm:pt>
    <dgm:pt modelId="{BD791AB8-635A-9641-9416-D7982757E91C}" type="pres">
      <dgm:prSet presAssocID="{C278058E-044B-5643-B1AC-83881408CCF4}" presName="compNode" presStyleCnt="0"/>
      <dgm:spPr/>
    </dgm:pt>
    <dgm:pt modelId="{644BFEB3-C1D4-9D44-827C-1ABCF6209116}" type="pres">
      <dgm:prSet presAssocID="{C278058E-044B-5643-B1AC-83881408CCF4}" presName="bgRect" presStyleLbl="bgShp" presStyleIdx="5" presStyleCnt="6"/>
      <dgm:spPr/>
    </dgm:pt>
    <dgm:pt modelId="{C4D5AF9C-D327-0843-9801-A4F861A6D5AA}" type="pres">
      <dgm:prSet presAssocID="{C278058E-044B-5643-B1AC-83881408CCF4}" presName="iconRect" presStyleLbl="node1" presStyleIdx="5" presStyleCnt="6"/>
      <dgm:spPr>
        <a:blipFill rotWithShape="1"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</dgm:spPr>
    </dgm:pt>
    <dgm:pt modelId="{9EF04179-0892-7A4E-9C77-84B4F9BD2B8C}" type="pres">
      <dgm:prSet presAssocID="{C278058E-044B-5643-B1AC-83881408CCF4}" presName="spaceRect" presStyleCnt="0"/>
      <dgm:spPr/>
    </dgm:pt>
    <dgm:pt modelId="{049A0A87-93F2-9E4D-BC52-7B2BF2EB3F8C}" type="pres">
      <dgm:prSet presAssocID="{C278058E-044B-5643-B1AC-83881408CCF4}" presName="parTx" presStyleLbl="revTx" presStyleIdx="5" presStyleCnt="6">
        <dgm:presLayoutVars>
          <dgm:chMax val="0"/>
          <dgm:chPref val="0"/>
        </dgm:presLayoutVars>
      </dgm:prSet>
      <dgm:spPr/>
    </dgm:pt>
  </dgm:ptLst>
  <dgm:cxnLst>
    <dgm:cxn modelId="{A46BC603-C58B-4241-854D-D00205820288}" type="presOf" srcId="{415253B8-3455-4B23-90A8-56788C6DC7DB}" destId="{BE1BFFA1-4B48-41B3-A9C5-EEB89CF0520E}" srcOrd="0" destOrd="0" presId="urn:microsoft.com/office/officeart/2018/2/layout/IconVerticalSolidList"/>
    <dgm:cxn modelId="{8889C718-6231-4CA7-A6F5-A11F55790571}" type="presOf" srcId="{0AA431E4-70A4-492C-8F7C-E29E9F093B3D}" destId="{5E156B11-9B91-40A8-B5BA-EEDB0761C191}" srcOrd="0" destOrd="0" presId="urn:microsoft.com/office/officeart/2018/2/layout/IconVerticalSolidList"/>
    <dgm:cxn modelId="{BCC3A819-BDCD-4257-9C76-90BD2F9FC5D4}" type="presOf" srcId="{CC2BEFEB-DCF3-46BA-B26B-C0D1BDF301E8}" destId="{1FD1D585-739A-480A-826B-9066075396E9}" srcOrd="0" destOrd="0" presId="urn:microsoft.com/office/officeart/2018/2/layout/IconVerticalSolidList"/>
    <dgm:cxn modelId="{25533438-EA41-ED4B-A51C-EFB2F9F0C5CC}" srcId="{CC2BEFEB-DCF3-46BA-B26B-C0D1BDF301E8}" destId="{C278058E-044B-5643-B1AC-83881408CCF4}" srcOrd="5" destOrd="0" parTransId="{2BBF269D-97B7-B649-8979-CDF52C2E0BE1}" sibTransId="{6E87F9B0-6BD8-FB42-A8F8-94AEB9975AF3}"/>
    <dgm:cxn modelId="{0E8DAE3B-2614-4ED0-AF9B-745165A2B147}" type="presOf" srcId="{2F7EC12E-827D-48FA-9895-5CD4267D64E2}" destId="{229EEA7F-003A-430D-A44E-03658373BD0B}" srcOrd="0" destOrd="0" presId="urn:microsoft.com/office/officeart/2018/2/layout/IconVerticalSolidList"/>
    <dgm:cxn modelId="{AA01E74D-ECBA-4BA7-AAF4-BECC668382B0}" srcId="{CC2BEFEB-DCF3-46BA-B26B-C0D1BDF301E8}" destId="{FFA6E806-CA5F-4526-ADD4-96FC415AF1E0}" srcOrd="0" destOrd="0" parTransId="{C23E153C-58B4-49A0-A034-DC600A0FCE54}" sibTransId="{8B69D6C9-DB09-4FE2-9FA1-37C4977CC281}"/>
    <dgm:cxn modelId="{9D21DC63-B2FB-4292-9881-334C9A286F16}" srcId="{CC2BEFEB-DCF3-46BA-B26B-C0D1BDF301E8}" destId="{80483138-4031-4138-B144-52839829D59F}" srcOrd="2" destOrd="0" parTransId="{1318CD7F-D2A3-47BA-A923-44E967F87715}" sibTransId="{171E00E6-C79D-429A-9175-7E6BDAF2362B}"/>
    <dgm:cxn modelId="{4BDE6378-F735-4EF5-89B6-266ABF8F31ED}" type="presOf" srcId="{FFA6E806-CA5F-4526-ADD4-96FC415AF1E0}" destId="{76D1758D-EE2F-46AC-B0A2-7CE71C993DE2}" srcOrd="0" destOrd="0" presId="urn:microsoft.com/office/officeart/2018/2/layout/IconVerticalSolidList"/>
    <dgm:cxn modelId="{EC4D5C83-B4B3-704A-A3C3-2E3701C92023}" type="presOf" srcId="{C278058E-044B-5643-B1AC-83881408CCF4}" destId="{049A0A87-93F2-9E4D-BC52-7B2BF2EB3F8C}" srcOrd="0" destOrd="0" presId="urn:microsoft.com/office/officeart/2018/2/layout/IconVerticalSolidList"/>
    <dgm:cxn modelId="{5268778C-5F2E-4BC5-9569-E2C044A8DE3B}" type="presOf" srcId="{80483138-4031-4138-B144-52839829D59F}" destId="{A9D97FB3-2537-4B6C-830C-A01D1FBF1BF1}" srcOrd="0" destOrd="0" presId="urn:microsoft.com/office/officeart/2018/2/layout/IconVerticalSolidList"/>
    <dgm:cxn modelId="{AD8017AB-24AA-483E-85C2-2B6320AEB159}" srcId="{CC2BEFEB-DCF3-46BA-B26B-C0D1BDF301E8}" destId="{2F7EC12E-827D-48FA-9895-5CD4267D64E2}" srcOrd="4" destOrd="0" parTransId="{F9EC68B6-DB86-497B-8C87-6EECB8B0F325}" sibTransId="{D3E72013-A108-436C-9CEA-67D53F8195F1}"/>
    <dgm:cxn modelId="{3D3009DC-765F-4951-B405-C6D3E629BEE3}" srcId="{CC2BEFEB-DCF3-46BA-B26B-C0D1BDF301E8}" destId="{0AA431E4-70A4-492C-8F7C-E29E9F093B3D}" srcOrd="1" destOrd="0" parTransId="{38989AFD-82F7-473C-B892-49BBC56B3B86}" sibTransId="{61729CC4-959C-408B-AEEE-EA6914E3F769}"/>
    <dgm:cxn modelId="{988361FC-15FA-4E19-8ED2-6B999356811F}" srcId="{CC2BEFEB-DCF3-46BA-B26B-C0D1BDF301E8}" destId="{415253B8-3455-4B23-90A8-56788C6DC7DB}" srcOrd="3" destOrd="0" parTransId="{AF105E4E-3A21-45BC-9D68-870C2E8DD5F9}" sibTransId="{E7883042-B84F-4B19-8762-DE89E87FD2BE}"/>
    <dgm:cxn modelId="{1EBA06D5-2A35-464C-A176-C3DD01CD56C7}" type="presParOf" srcId="{1FD1D585-739A-480A-826B-9066075396E9}" destId="{E988A077-D733-4715-9641-2637711C0F3E}" srcOrd="0" destOrd="0" presId="urn:microsoft.com/office/officeart/2018/2/layout/IconVerticalSolidList"/>
    <dgm:cxn modelId="{FF50B7B7-0471-4760-9C06-DAFFCC6B3741}" type="presParOf" srcId="{E988A077-D733-4715-9641-2637711C0F3E}" destId="{9DACC651-AF1D-46A7-BA1E-5A440DBD317E}" srcOrd="0" destOrd="0" presId="urn:microsoft.com/office/officeart/2018/2/layout/IconVerticalSolidList"/>
    <dgm:cxn modelId="{57053C32-FF9D-4136-8EBE-211435D7D157}" type="presParOf" srcId="{E988A077-D733-4715-9641-2637711C0F3E}" destId="{0487F0A8-5480-4AC8-8C3C-9C63E48AB8F0}" srcOrd="1" destOrd="0" presId="urn:microsoft.com/office/officeart/2018/2/layout/IconVerticalSolidList"/>
    <dgm:cxn modelId="{E9B405AF-6185-4E57-807A-B4561135F35C}" type="presParOf" srcId="{E988A077-D733-4715-9641-2637711C0F3E}" destId="{C1E9AD94-2524-4F9B-8ED2-70C163431C1B}" srcOrd="2" destOrd="0" presId="urn:microsoft.com/office/officeart/2018/2/layout/IconVerticalSolidList"/>
    <dgm:cxn modelId="{69A7CD2A-243B-480F-BB38-F995387791D5}" type="presParOf" srcId="{E988A077-D733-4715-9641-2637711C0F3E}" destId="{76D1758D-EE2F-46AC-B0A2-7CE71C993DE2}" srcOrd="3" destOrd="0" presId="urn:microsoft.com/office/officeart/2018/2/layout/IconVerticalSolidList"/>
    <dgm:cxn modelId="{67168E80-1E3A-40FA-8169-4676EEA891B2}" type="presParOf" srcId="{1FD1D585-739A-480A-826B-9066075396E9}" destId="{26B19852-ED38-4328-BFDE-2E3E48AD463D}" srcOrd="1" destOrd="0" presId="urn:microsoft.com/office/officeart/2018/2/layout/IconVerticalSolidList"/>
    <dgm:cxn modelId="{9FF84F05-3E52-450C-9814-2D42CB7D94EE}" type="presParOf" srcId="{1FD1D585-739A-480A-826B-9066075396E9}" destId="{D58D793D-26F9-43FC-A6BA-D4C4AFDDE93C}" srcOrd="2" destOrd="0" presId="urn:microsoft.com/office/officeart/2018/2/layout/IconVerticalSolidList"/>
    <dgm:cxn modelId="{9901105A-498A-4CD0-A847-8C04D8500588}" type="presParOf" srcId="{D58D793D-26F9-43FC-A6BA-D4C4AFDDE93C}" destId="{2864CBA4-27EA-48A5-BC02-51D61EF12A35}" srcOrd="0" destOrd="0" presId="urn:microsoft.com/office/officeart/2018/2/layout/IconVerticalSolidList"/>
    <dgm:cxn modelId="{0CCC6BC4-37B5-4008-B84E-F467525711C9}" type="presParOf" srcId="{D58D793D-26F9-43FC-A6BA-D4C4AFDDE93C}" destId="{2E7F094D-58EA-4523-B8C9-F3C2CF8FAE56}" srcOrd="1" destOrd="0" presId="urn:microsoft.com/office/officeart/2018/2/layout/IconVerticalSolidList"/>
    <dgm:cxn modelId="{D1A44D0B-42FC-451D-9867-192E73035942}" type="presParOf" srcId="{D58D793D-26F9-43FC-A6BA-D4C4AFDDE93C}" destId="{6986C1E4-F205-4882-9F70-CFBD596613BC}" srcOrd="2" destOrd="0" presId="urn:microsoft.com/office/officeart/2018/2/layout/IconVerticalSolidList"/>
    <dgm:cxn modelId="{467D6C6F-7F6A-4E31-AAF9-EC36227CD2FF}" type="presParOf" srcId="{D58D793D-26F9-43FC-A6BA-D4C4AFDDE93C}" destId="{5E156B11-9B91-40A8-B5BA-EEDB0761C191}" srcOrd="3" destOrd="0" presId="urn:microsoft.com/office/officeart/2018/2/layout/IconVerticalSolidList"/>
    <dgm:cxn modelId="{A9EF6692-ED8C-45AF-B434-413362D01551}" type="presParOf" srcId="{1FD1D585-739A-480A-826B-9066075396E9}" destId="{5B518F59-ABE1-4DD0-8410-BF34BE263998}" srcOrd="3" destOrd="0" presId="urn:microsoft.com/office/officeart/2018/2/layout/IconVerticalSolidList"/>
    <dgm:cxn modelId="{9DA18AB6-67DB-48B3-BCAA-ABDA03275838}" type="presParOf" srcId="{1FD1D585-739A-480A-826B-9066075396E9}" destId="{065BA7AB-F1D5-47DF-9777-FD16F822416F}" srcOrd="4" destOrd="0" presId="urn:microsoft.com/office/officeart/2018/2/layout/IconVerticalSolidList"/>
    <dgm:cxn modelId="{CA790D94-215C-40EC-B360-F7A5624E2831}" type="presParOf" srcId="{065BA7AB-F1D5-47DF-9777-FD16F822416F}" destId="{9A99D862-1A2C-41D1-B7E7-8257C0A3AFB8}" srcOrd="0" destOrd="0" presId="urn:microsoft.com/office/officeart/2018/2/layout/IconVerticalSolidList"/>
    <dgm:cxn modelId="{07238D7E-CA29-4725-AE66-32E4E31D51A4}" type="presParOf" srcId="{065BA7AB-F1D5-47DF-9777-FD16F822416F}" destId="{5DCABDF8-78BB-4215-983E-171095B2221C}" srcOrd="1" destOrd="0" presId="urn:microsoft.com/office/officeart/2018/2/layout/IconVerticalSolidList"/>
    <dgm:cxn modelId="{C548EF47-CE7C-4282-873E-3D95EA9DAE25}" type="presParOf" srcId="{065BA7AB-F1D5-47DF-9777-FD16F822416F}" destId="{0BB0D2DA-F864-4305-8D22-3E24A3DCBE31}" srcOrd="2" destOrd="0" presId="urn:microsoft.com/office/officeart/2018/2/layout/IconVerticalSolidList"/>
    <dgm:cxn modelId="{7E4DACA4-0564-4BFF-9934-1593E37AABBF}" type="presParOf" srcId="{065BA7AB-F1D5-47DF-9777-FD16F822416F}" destId="{A9D97FB3-2537-4B6C-830C-A01D1FBF1BF1}" srcOrd="3" destOrd="0" presId="urn:microsoft.com/office/officeart/2018/2/layout/IconVerticalSolidList"/>
    <dgm:cxn modelId="{47B65759-5711-43D2-9BD4-6409AF32C1D7}" type="presParOf" srcId="{1FD1D585-739A-480A-826B-9066075396E9}" destId="{ED5EB128-EDF0-43AE-ABCC-1FD6D05396FE}" srcOrd="5" destOrd="0" presId="urn:microsoft.com/office/officeart/2018/2/layout/IconVerticalSolidList"/>
    <dgm:cxn modelId="{94C51477-DD11-4144-B9DE-71278C1672F1}" type="presParOf" srcId="{1FD1D585-739A-480A-826B-9066075396E9}" destId="{98AE873C-6C42-4395-8E50-88DB4A845750}" srcOrd="6" destOrd="0" presId="urn:microsoft.com/office/officeart/2018/2/layout/IconVerticalSolidList"/>
    <dgm:cxn modelId="{68989C09-4EF1-4B28-9576-A5E7EF4381AE}" type="presParOf" srcId="{98AE873C-6C42-4395-8E50-88DB4A845750}" destId="{7E2BDEF3-E6DB-479E-BCC5-DA428B6D49FC}" srcOrd="0" destOrd="0" presId="urn:microsoft.com/office/officeart/2018/2/layout/IconVerticalSolidList"/>
    <dgm:cxn modelId="{6E2AAA88-94E1-4F83-B4FB-8ABE15D2D751}" type="presParOf" srcId="{98AE873C-6C42-4395-8E50-88DB4A845750}" destId="{715F42FF-5652-4338-897D-860F9691DC1A}" srcOrd="1" destOrd="0" presId="urn:microsoft.com/office/officeart/2018/2/layout/IconVerticalSolidList"/>
    <dgm:cxn modelId="{3E174DF3-CF3C-44F0-81CE-F3BC72B8E970}" type="presParOf" srcId="{98AE873C-6C42-4395-8E50-88DB4A845750}" destId="{9F8BE4B6-D329-4094-995F-68CACD64E5FC}" srcOrd="2" destOrd="0" presId="urn:microsoft.com/office/officeart/2018/2/layout/IconVerticalSolidList"/>
    <dgm:cxn modelId="{DBD9564C-21EE-4B07-BAFF-92284DF8205B}" type="presParOf" srcId="{98AE873C-6C42-4395-8E50-88DB4A845750}" destId="{BE1BFFA1-4B48-41B3-A9C5-EEB89CF0520E}" srcOrd="3" destOrd="0" presId="urn:microsoft.com/office/officeart/2018/2/layout/IconVerticalSolidList"/>
    <dgm:cxn modelId="{8BA8F909-1B8A-4F99-8D8D-F769B3C95E4B}" type="presParOf" srcId="{1FD1D585-739A-480A-826B-9066075396E9}" destId="{615823CF-9749-4D75-B2A5-C6348AD7C010}" srcOrd="7" destOrd="0" presId="urn:microsoft.com/office/officeart/2018/2/layout/IconVerticalSolidList"/>
    <dgm:cxn modelId="{63A74E5E-B981-433B-AAFD-63E53464916A}" type="presParOf" srcId="{1FD1D585-739A-480A-826B-9066075396E9}" destId="{04DA03F3-9EBE-4A7A-A9F2-66C18B69701E}" srcOrd="8" destOrd="0" presId="urn:microsoft.com/office/officeart/2018/2/layout/IconVerticalSolidList"/>
    <dgm:cxn modelId="{BD537C37-57F3-45B5-BB5D-35D84F64A8A1}" type="presParOf" srcId="{04DA03F3-9EBE-4A7A-A9F2-66C18B69701E}" destId="{4A46573A-5F2C-4734-8DC4-8C87A8530D48}" srcOrd="0" destOrd="0" presId="urn:microsoft.com/office/officeart/2018/2/layout/IconVerticalSolidList"/>
    <dgm:cxn modelId="{761034DE-7587-4FCD-A2EE-A3772A4130C0}" type="presParOf" srcId="{04DA03F3-9EBE-4A7A-A9F2-66C18B69701E}" destId="{55022D64-93BB-4A14-BBBD-79124E7DC34E}" srcOrd="1" destOrd="0" presId="urn:microsoft.com/office/officeart/2018/2/layout/IconVerticalSolidList"/>
    <dgm:cxn modelId="{2AB5B691-D4CB-4B23-B62A-23A15662F782}" type="presParOf" srcId="{04DA03F3-9EBE-4A7A-A9F2-66C18B69701E}" destId="{7574F54D-B098-423C-9A4E-6853FA782D49}" srcOrd="2" destOrd="0" presId="urn:microsoft.com/office/officeart/2018/2/layout/IconVerticalSolidList"/>
    <dgm:cxn modelId="{53C7A7DE-7958-4B47-AE8A-33F873872314}" type="presParOf" srcId="{04DA03F3-9EBE-4A7A-A9F2-66C18B69701E}" destId="{229EEA7F-003A-430D-A44E-03658373BD0B}" srcOrd="3" destOrd="0" presId="urn:microsoft.com/office/officeart/2018/2/layout/IconVerticalSolidList"/>
    <dgm:cxn modelId="{965169E1-8041-F74D-9530-9D06B89E4964}" type="presParOf" srcId="{1FD1D585-739A-480A-826B-9066075396E9}" destId="{A148F164-6A4F-CC42-BE7E-EDEEA5B37D90}" srcOrd="9" destOrd="0" presId="urn:microsoft.com/office/officeart/2018/2/layout/IconVerticalSolidList"/>
    <dgm:cxn modelId="{C2C51929-6F60-044D-A2D1-AC4E27446E2B}" type="presParOf" srcId="{1FD1D585-739A-480A-826B-9066075396E9}" destId="{BD791AB8-635A-9641-9416-D7982757E91C}" srcOrd="10" destOrd="0" presId="urn:microsoft.com/office/officeart/2018/2/layout/IconVerticalSolidList"/>
    <dgm:cxn modelId="{33211D35-D327-C243-97B7-21A50A36931E}" type="presParOf" srcId="{BD791AB8-635A-9641-9416-D7982757E91C}" destId="{644BFEB3-C1D4-9D44-827C-1ABCF6209116}" srcOrd="0" destOrd="0" presId="urn:microsoft.com/office/officeart/2018/2/layout/IconVerticalSolidList"/>
    <dgm:cxn modelId="{FF8CF98E-5BA7-DF40-8F8B-1611BDF3D7C0}" type="presParOf" srcId="{BD791AB8-635A-9641-9416-D7982757E91C}" destId="{C4D5AF9C-D327-0843-9801-A4F861A6D5AA}" srcOrd="1" destOrd="0" presId="urn:microsoft.com/office/officeart/2018/2/layout/IconVerticalSolidList"/>
    <dgm:cxn modelId="{F4F68312-36BE-074B-8FD1-F32FB9820CF0}" type="presParOf" srcId="{BD791AB8-635A-9641-9416-D7982757E91C}" destId="{9EF04179-0892-7A4E-9C77-84B4F9BD2B8C}" srcOrd="2" destOrd="0" presId="urn:microsoft.com/office/officeart/2018/2/layout/IconVerticalSolidList"/>
    <dgm:cxn modelId="{77CA3EF0-8901-4E49-BB1A-33E353BEC7BA}" type="presParOf" srcId="{BD791AB8-635A-9641-9416-D7982757E91C}" destId="{049A0A87-93F2-9E4D-BC52-7B2BF2EB3F8C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62F578ED-5C4D-4943-8F1F-7D2AD80285F9}" type="doc">
      <dgm:prSet loTypeId="urn:microsoft.com/office/officeart/2005/8/layout/default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BF734745-CC13-4D9A-8161-B63F9AEAF28E}">
      <dgm:prSet/>
      <dgm:spPr/>
      <dgm:t>
        <a:bodyPr/>
        <a:lstStyle/>
        <a:p>
          <a:r>
            <a:rPr lang="en-US"/>
            <a:t>De novo genomic sequencing</a:t>
          </a:r>
        </a:p>
      </dgm:t>
    </dgm:pt>
    <dgm:pt modelId="{543A819F-76A7-494F-A323-684ADAAAAEA0}" type="parTrans" cxnId="{249D7300-3A33-4FCD-BBB5-6CCB0BB14B76}">
      <dgm:prSet/>
      <dgm:spPr/>
      <dgm:t>
        <a:bodyPr/>
        <a:lstStyle/>
        <a:p>
          <a:endParaRPr lang="en-US"/>
        </a:p>
      </dgm:t>
    </dgm:pt>
    <dgm:pt modelId="{FA1BC755-222C-4CF2-B568-E3468C41B24C}" type="sibTrans" cxnId="{249D7300-3A33-4FCD-BBB5-6CCB0BB14B76}">
      <dgm:prSet/>
      <dgm:spPr/>
      <dgm:t>
        <a:bodyPr/>
        <a:lstStyle/>
        <a:p>
          <a:endParaRPr lang="en-US"/>
        </a:p>
      </dgm:t>
    </dgm:pt>
    <dgm:pt modelId="{4B120654-AEF7-4984-83EC-8B9E91994BB0}">
      <dgm:prSet/>
      <dgm:spPr/>
      <dgm:t>
        <a:bodyPr/>
        <a:lstStyle/>
        <a:p>
          <a:r>
            <a:rPr lang="en-US"/>
            <a:t>Genomic resequencing</a:t>
          </a:r>
        </a:p>
      </dgm:t>
    </dgm:pt>
    <dgm:pt modelId="{C42A7619-C91F-4BD6-9EBD-3E7E5061BCA8}" type="parTrans" cxnId="{B1F293AB-9AC1-4AA8-8275-8DEF5C06B0D0}">
      <dgm:prSet/>
      <dgm:spPr/>
      <dgm:t>
        <a:bodyPr/>
        <a:lstStyle/>
        <a:p>
          <a:endParaRPr lang="en-US"/>
        </a:p>
      </dgm:t>
    </dgm:pt>
    <dgm:pt modelId="{3DD46D70-264A-46ED-B660-6A8401AFF3FA}" type="sibTrans" cxnId="{B1F293AB-9AC1-4AA8-8275-8DEF5C06B0D0}">
      <dgm:prSet/>
      <dgm:spPr/>
      <dgm:t>
        <a:bodyPr/>
        <a:lstStyle/>
        <a:p>
          <a:endParaRPr lang="en-US"/>
        </a:p>
      </dgm:t>
    </dgm:pt>
    <dgm:pt modelId="{0E843BF7-A055-4BB2-BCF8-F4309940E65F}">
      <dgm:prSet/>
      <dgm:spPr/>
      <dgm:t>
        <a:bodyPr/>
        <a:lstStyle/>
        <a:p>
          <a:r>
            <a:rPr lang="en-US"/>
            <a:t>Whole-genome</a:t>
          </a:r>
        </a:p>
      </dgm:t>
    </dgm:pt>
    <dgm:pt modelId="{ABDE1FAC-FF0E-4954-8CAF-81E865C558E0}" type="parTrans" cxnId="{61DA5C98-070F-42FA-ADF0-CB27276C36DC}">
      <dgm:prSet/>
      <dgm:spPr/>
      <dgm:t>
        <a:bodyPr/>
        <a:lstStyle/>
        <a:p>
          <a:endParaRPr lang="en-US"/>
        </a:p>
      </dgm:t>
    </dgm:pt>
    <dgm:pt modelId="{159A79C0-0A8B-44C6-ACC8-27B6A448F79A}" type="sibTrans" cxnId="{61DA5C98-070F-42FA-ADF0-CB27276C36DC}">
      <dgm:prSet/>
      <dgm:spPr/>
      <dgm:t>
        <a:bodyPr/>
        <a:lstStyle/>
        <a:p>
          <a:endParaRPr lang="en-US"/>
        </a:p>
      </dgm:t>
    </dgm:pt>
    <dgm:pt modelId="{38CA7F2E-5787-4F90-B2E5-1ED012F174C4}">
      <dgm:prSet/>
      <dgm:spPr/>
      <dgm:t>
        <a:bodyPr/>
        <a:lstStyle/>
        <a:p>
          <a:r>
            <a:rPr lang="en-US"/>
            <a:t>Target enrichment (exome, gene panel)</a:t>
          </a:r>
        </a:p>
      </dgm:t>
    </dgm:pt>
    <dgm:pt modelId="{697FD5C1-29B0-45CE-83C1-C55533BC091A}" type="parTrans" cxnId="{EA861BE4-FAE7-47F3-BB64-7FA3771E1EB8}">
      <dgm:prSet/>
      <dgm:spPr/>
      <dgm:t>
        <a:bodyPr/>
        <a:lstStyle/>
        <a:p>
          <a:endParaRPr lang="en-US"/>
        </a:p>
      </dgm:t>
    </dgm:pt>
    <dgm:pt modelId="{DEDFD72B-8E1E-42C6-9CA7-68A81F8FFBD5}" type="sibTrans" cxnId="{EA861BE4-FAE7-47F3-BB64-7FA3771E1EB8}">
      <dgm:prSet/>
      <dgm:spPr/>
      <dgm:t>
        <a:bodyPr/>
        <a:lstStyle/>
        <a:p>
          <a:endParaRPr lang="en-US"/>
        </a:p>
      </dgm:t>
    </dgm:pt>
    <dgm:pt modelId="{6FF00751-A4D9-4A2C-B0D9-457D0ECAAE90}">
      <dgm:prSet/>
      <dgm:spPr/>
      <dgm:t>
        <a:bodyPr/>
        <a:lstStyle/>
        <a:p>
          <a:r>
            <a:rPr lang="en-US"/>
            <a:t>Metagenome sequencing</a:t>
          </a:r>
        </a:p>
      </dgm:t>
    </dgm:pt>
    <dgm:pt modelId="{DF44D952-1D42-4CF8-BD07-55657F55D87F}" type="parTrans" cxnId="{468E6FE4-7F46-45A4-B7AE-4502721A1F23}">
      <dgm:prSet/>
      <dgm:spPr/>
      <dgm:t>
        <a:bodyPr/>
        <a:lstStyle/>
        <a:p>
          <a:endParaRPr lang="en-US"/>
        </a:p>
      </dgm:t>
    </dgm:pt>
    <dgm:pt modelId="{00866661-9021-49EB-9EC5-4F5B50D27822}" type="sibTrans" cxnId="{468E6FE4-7F46-45A4-B7AE-4502721A1F23}">
      <dgm:prSet/>
      <dgm:spPr/>
      <dgm:t>
        <a:bodyPr/>
        <a:lstStyle/>
        <a:p>
          <a:endParaRPr lang="en-US"/>
        </a:p>
      </dgm:t>
    </dgm:pt>
    <dgm:pt modelId="{5B7361E6-AD64-4A59-8E3C-27AC4044DA46}">
      <dgm:prSet/>
      <dgm:spPr/>
      <dgm:t>
        <a:bodyPr/>
        <a:lstStyle/>
        <a:p>
          <a:r>
            <a:rPr lang="en-US"/>
            <a:t>RNA-seq</a:t>
          </a:r>
        </a:p>
      </dgm:t>
    </dgm:pt>
    <dgm:pt modelId="{CC87F9D3-F607-4E06-86C7-A70165C47EC5}" type="parTrans" cxnId="{25614F3F-F7BF-4B80-BD96-27FFC29C11A4}">
      <dgm:prSet/>
      <dgm:spPr/>
      <dgm:t>
        <a:bodyPr/>
        <a:lstStyle/>
        <a:p>
          <a:endParaRPr lang="en-US"/>
        </a:p>
      </dgm:t>
    </dgm:pt>
    <dgm:pt modelId="{B2216561-6FA0-4BCC-B166-6820A12BB9EA}" type="sibTrans" cxnId="{25614F3F-F7BF-4B80-BD96-27FFC29C11A4}">
      <dgm:prSet/>
      <dgm:spPr/>
      <dgm:t>
        <a:bodyPr/>
        <a:lstStyle/>
        <a:p>
          <a:endParaRPr lang="en-US"/>
        </a:p>
      </dgm:t>
    </dgm:pt>
    <dgm:pt modelId="{B66E09B7-B5F4-4084-A305-00DF8A963795}">
      <dgm:prSet/>
      <dgm:spPr/>
      <dgm:t>
        <a:bodyPr/>
        <a:lstStyle/>
        <a:p>
          <a:r>
            <a:rPr lang="en-US"/>
            <a:t>ChIP-seq</a:t>
          </a:r>
        </a:p>
      </dgm:t>
    </dgm:pt>
    <dgm:pt modelId="{BF7396BB-19BB-4522-8F7B-9F4449770FD0}" type="parTrans" cxnId="{DDD6B86D-144A-49DE-A95B-CF80BA69EFDC}">
      <dgm:prSet/>
      <dgm:spPr/>
      <dgm:t>
        <a:bodyPr/>
        <a:lstStyle/>
        <a:p>
          <a:endParaRPr lang="en-US"/>
        </a:p>
      </dgm:t>
    </dgm:pt>
    <dgm:pt modelId="{A227912E-2551-4E44-8FD3-310E7D330BEA}" type="sibTrans" cxnId="{DDD6B86D-144A-49DE-A95B-CF80BA69EFDC}">
      <dgm:prSet/>
      <dgm:spPr/>
      <dgm:t>
        <a:bodyPr/>
        <a:lstStyle/>
        <a:p>
          <a:endParaRPr lang="en-US"/>
        </a:p>
      </dgm:t>
    </dgm:pt>
    <dgm:pt modelId="{F5514DC4-A4E5-4CBB-99BE-08A634F61EBE}">
      <dgm:prSet/>
      <dgm:spPr/>
      <dgm:t>
        <a:bodyPr/>
        <a:lstStyle/>
        <a:p>
          <a:r>
            <a:rPr lang="en-US"/>
            <a:t>Small RNA (miRNA) sequencing</a:t>
          </a:r>
        </a:p>
      </dgm:t>
    </dgm:pt>
    <dgm:pt modelId="{59875029-DB56-4047-A4B7-7B80125A18E8}" type="parTrans" cxnId="{BB641CD3-2091-4D86-A58A-2840B61ACB96}">
      <dgm:prSet/>
      <dgm:spPr/>
      <dgm:t>
        <a:bodyPr/>
        <a:lstStyle/>
        <a:p>
          <a:endParaRPr lang="en-US"/>
        </a:p>
      </dgm:t>
    </dgm:pt>
    <dgm:pt modelId="{32835B11-59D3-4615-98E8-89148E3B53C9}" type="sibTrans" cxnId="{BB641CD3-2091-4D86-A58A-2840B61ACB96}">
      <dgm:prSet/>
      <dgm:spPr/>
      <dgm:t>
        <a:bodyPr/>
        <a:lstStyle/>
        <a:p>
          <a:endParaRPr lang="en-US"/>
        </a:p>
      </dgm:t>
    </dgm:pt>
    <dgm:pt modelId="{541BC28E-2E8C-4508-ACD6-A62E6C8466DA}">
      <dgm:prSet/>
      <dgm:spPr/>
      <dgm:t>
        <a:bodyPr/>
        <a:lstStyle/>
        <a:p>
          <a:r>
            <a:rPr lang="en-US"/>
            <a:t>etc</a:t>
          </a:r>
        </a:p>
      </dgm:t>
    </dgm:pt>
    <dgm:pt modelId="{C1669519-EF4D-4E2D-AC97-2B4A4230787B}" type="parTrans" cxnId="{310C91D7-5DDA-4253-9334-2B325B8227D9}">
      <dgm:prSet/>
      <dgm:spPr/>
      <dgm:t>
        <a:bodyPr/>
        <a:lstStyle/>
        <a:p>
          <a:endParaRPr lang="en-US"/>
        </a:p>
      </dgm:t>
    </dgm:pt>
    <dgm:pt modelId="{BDA0ADC9-D121-42F0-B049-7C7984F3F200}" type="sibTrans" cxnId="{310C91D7-5DDA-4253-9334-2B325B8227D9}">
      <dgm:prSet/>
      <dgm:spPr/>
      <dgm:t>
        <a:bodyPr/>
        <a:lstStyle/>
        <a:p>
          <a:endParaRPr lang="en-US"/>
        </a:p>
      </dgm:t>
    </dgm:pt>
    <dgm:pt modelId="{33E3F938-8834-F944-A9C0-806D96A7516A}" type="pres">
      <dgm:prSet presAssocID="{62F578ED-5C4D-4943-8F1F-7D2AD80285F9}" presName="diagram" presStyleCnt="0">
        <dgm:presLayoutVars>
          <dgm:dir/>
          <dgm:resizeHandles val="exact"/>
        </dgm:presLayoutVars>
      </dgm:prSet>
      <dgm:spPr/>
    </dgm:pt>
    <dgm:pt modelId="{FAAF9E79-65E8-4140-83C9-356A7215AC7F}" type="pres">
      <dgm:prSet presAssocID="{BF734745-CC13-4D9A-8161-B63F9AEAF28E}" presName="node" presStyleLbl="node1" presStyleIdx="0" presStyleCnt="7">
        <dgm:presLayoutVars>
          <dgm:bulletEnabled val="1"/>
        </dgm:presLayoutVars>
      </dgm:prSet>
      <dgm:spPr/>
    </dgm:pt>
    <dgm:pt modelId="{4E007B38-F0C2-684B-BA1C-F0F31DCB68D3}" type="pres">
      <dgm:prSet presAssocID="{FA1BC755-222C-4CF2-B568-E3468C41B24C}" presName="sibTrans" presStyleCnt="0"/>
      <dgm:spPr/>
    </dgm:pt>
    <dgm:pt modelId="{9F101B8A-D27C-3F4C-B663-C91102824317}" type="pres">
      <dgm:prSet presAssocID="{4B120654-AEF7-4984-83EC-8B9E91994BB0}" presName="node" presStyleLbl="node1" presStyleIdx="1" presStyleCnt="7">
        <dgm:presLayoutVars>
          <dgm:bulletEnabled val="1"/>
        </dgm:presLayoutVars>
      </dgm:prSet>
      <dgm:spPr/>
    </dgm:pt>
    <dgm:pt modelId="{E4DB2C07-223F-4D41-A846-854FA5C3A871}" type="pres">
      <dgm:prSet presAssocID="{3DD46D70-264A-46ED-B660-6A8401AFF3FA}" presName="sibTrans" presStyleCnt="0"/>
      <dgm:spPr/>
    </dgm:pt>
    <dgm:pt modelId="{29FBE8BE-7916-F346-8230-D30FDA3969EB}" type="pres">
      <dgm:prSet presAssocID="{6FF00751-A4D9-4A2C-B0D9-457D0ECAAE90}" presName="node" presStyleLbl="node1" presStyleIdx="2" presStyleCnt="7">
        <dgm:presLayoutVars>
          <dgm:bulletEnabled val="1"/>
        </dgm:presLayoutVars>
      </dgm:prSet>
      <dgm:spPr/>
    </dgm:pt>
    <dgm:pt modelId="{D1B0A544-EAA7-3545-BB26-1D04B471E335}" type="pres">
      <dgm:prSet presAssocID="{00866661-9021-49EB-9EC5-4F5B50D27822}" presName="sibTrans" presStyleCnt="0"/>
      <dgm:spPr/>
    </dgm:pt>
    <dgm:pt modelId="{09534C67-7506-A643-80A1-A704CBB48167}" type="pres">
      <dgm:prSet presAssocID="{5B7361E6-AD64-4A59-8E3C-27AC4044DA46}" presName="node" presStyleLbl="node1" presStyleIdx="3" presStyleCnt="7">
        <dgm:presLayoutVars>
          <dgm:bulletEnabled val="1"/>
        </dgm:presLayoutVars>
      </dgm:prSet>
      <dgm:spPr/>
    </dgm:pt>
    <dgm:pt modelId="{C3E7EF21-E595-AC44-9E3E-CA246BDDD03A}" type="pres">
      <dgm:prSet presAssocID="{B2216561-6FA0-4BCC-B166-6820A12BB9EA}" presName="sibTrans" presStyleCnt="0"/>
      <dgm:spPr/>
    </dgm:pt>
    <dgm:pt modelId="{18F42708-44F2-2E44-87A9-31D04B089531}" type="pres">
      <dgm:prSet presAssocID="{B66E09B7-B5F4-4084-A305-00DF8A963795}" presName="node" presStyleLbl="node1" presStyleIdx="4" presStyleCnt="7">
        <dgm:presLayoutVars>
          <dgm:bulletEnabled val="1"/>
        </dgm:presLayoutVars>
      </dgm:prSet>
      <dgm:spPr/>
    </dgm:pt>
    <dgm:pt modelId="{B6936A9D-5504-4944-A4F3-D7B540B747B7}" type="pres">
      <dgm:prSet presAssocID="{A227912E-2551-4E44-8FD3-310E7D330BEA}" presName="sibTrans" presStyleCnt="0"/>
      <dgm:spPr/>
    </dgm:pt>
    <dgm:pt modelId="{FD7FB7BA-4E8C-FD48-BB52-82AB3DCEB81A}" type="pres">
      <dgm:prSet presAssocID="{F5514DC4-A4E5-4CBB-99BE-08A634F61EBE}" presName="node" presStyleLbl="node1" presStyleIdx="5" presStyleCnt="7">
        <dgm:presLayoutVars>
          <dgm:bulletEnabled val="1"/>
        </dgm:presLayoutVars>
      </dgm:prSet>
      <dgm:spPr/>
    </dgm:pt>
    <dgm:pt modelId="{029D166E-5664-6746-B489-E8B13A1AF206}" type="pres">
      <dgm:prSet presAssocID="{32835B11-59D3-4615-98E8-89148E3B53C9}" presName="sibTrans" presStyleCnt="0"/>
      <dgm:spPr/>
    </dgm:pt>
    <dgm:pt modelId="{7E180F69-9059-0D43-8787-ED34221F48F8}" type="pres">
      <dgm:prSet presAssocID="{541BC28E-2E8C-4508-ACD6-A62E6C8466DA}" presName="node" presStyleLbl="node1" presStyleIdx="6" presStyleCnt="7">
        <dgm:presLayoutVars>
          <dgm:bulletEnabled val="1"/>
        </dgm:presLayoutVars>
      </dgm:prSet>
      <dgm:spPr/>
    </dgm:pt>
  </dgm:ptLst>
  <dgm:cxnLst>
    <dgm:cxn modelId="{249D7300-3A33-4FCD-BBB5-6CCB0BB14B76}" srcId="{62F578ED-5C4D-4943-8F1F-7D2AD80285F9}" destId="{BF734745-CC13-4D9A-8161-B63F9AEAF28E}" srcOrd="0" destOrd="0" parTransId="{543A819F-76A7-494F-A323-684ADAAAAEA0}" sibTransId="{FA1BC755-222C-4CF2-B568-E3468C41B24C}"/>
    <dgm:cxn modelId="{AD6FDB1D-92DE-314E-B92D-0AAD3EFB5127}" type="presOf" srcId="{F5514DC4-A4E5-4CBB-99BE-08A634F61EBE}" destId="{FD7FB7BA-4E8C-FD48-BB52-82AB3DCEB81A}" srcOrd="0" destOrd="0" presId="urn:microsoft.com/office/officeart/2005/8/layout/default"/>
    <dgm:cxn modelId="{1729E720-96BA-4948-8B3D-8A82519B692E}" type="presOf" srcId="{6FF00751-A4D9-4A2C-B0D9-457D0ECAAE90}" destId="{29FBE8BE-7916-F346-8230-D30FDA3969EB}" srcOrd="0" destOrd="0" presId="urn:microsoft.com/office/officeart/2005/8/layout/default"/>
    <dgm:cxn modelId="{EACF9C23-CA1C-AF43-9C50-9B9433FBDDE9}" type="presOf" srcId="{4B120654-AEF7-4984-83EC-8B9E91994BB0}" destId="{9F101B8A-D27C-3F4C-B663-C91102824317}" srcOrd="0" destOrd="0" presId="urn:microsoft.com/office/officeart/2005/8/layout/default"/>
    <dgm:cxn modelId="{25614F3F-F7BF-4B80-BD96-27FFC29C11A4}" srcId="{62F578ED-5C4D-4943-8F1F-7D2AD80285F9}" destId="{5B7361E6-AD64-4A59-8E3C-27AC4044DA46}" srcOrd="3" destOrd="0" parTransId="{CC87F9D3-F607-4E06-86C7-A70165C47EC5}" sibTransId="{B2216561-6FA0-4BCC-B166-6820A12BB9EA}"/>
    <dgm:cxn modelId="{0AC28C68-FB08-D44D-BAF3-A3D11C1F4924}" type="presOf" srcId="{5B7361E6-AD64-4A59-8E3C-27AC4044DA46}" destId="{09534C67-7506-A643-80A1-A704CBB48167}" srcOrd="0" destOrd="0" presId="urn:microsoft.com/office/officeart/2005/8/layout/default"/>
    <dgm:cxn modelId="{DDD6B86D-144A-49DE-A95B-CF80BA69EFDC}" srcId="{62F578ED-5C4D-4943-8F1F-7D2AD80285F9}" destId="{B66E09B7-B5F4-4084-A305-00DF8A963795}" srcOrd="4" destOrd="0" parTransId="{BF7396BB-19BB-4522-8F7B-9F4449770FD0}" sibTransId="{A227912E-2551-4E44-8FD3-310E7D330BEA}"/>
    <dgm:cxn modelId="{6ACBF77C-55D9-6441-B5F2-95B3E82671CF}" type="presOf" srcId="{541BC28E-2E8C-4508-ACD6-A62E6C8466DA}" destId="{7E180F69-9059-0D43-8787-ED34221F48F8}" srcOrd="0" destOrd="0" presId="urn:microsoft.com/office/officeart/2005/8/layout/default"/>
    <dgm:cxn modelId="{61DA5C98-070F-42FA-ADF0-CB27276C36DC}" srcId="{4B120654-AEF7-4984-83EC-8B9E91994BB0}" destId="{0E843BF7-A055-4BB2-BCF8-F4309940E65F}" srcOrd="0" destOrd="0" parTransId="{ABDE1FAC-FF0E-4954-8CAF-81E865C558E0}" sibTransId="{159A79C0-0A8B-44C6-ACC8-27B6A448F79A}"/>
    <dgm:cxn modelId="{9BB4F598-4457-B342-908A-3D8706DEB9AE}" type="presOf" srcId="{62F578ED-5C4D-4943-8F1F-7D2AD80285F9}" destId="{33E3F938-8834-F944-A9C0-806D96A7516A}" srcOrd="0" destOrd="0" presId="urn:microsoft.com/office/officeart/2005/8/layout/default"/>
    <dgm:cxn modelId="{322051A7-416B-3240-B044-6964B2A6BA4B}" type="presOf" srcId="{BF734745-CC13-4D9A-8161-B63F9AEAF28E}" destId="{FAAF9E79-65E8-4140-83C9-356A7215AC7F}" srcOrd="0" destOrd="0" presId="urn:microsoft.com/office/officeart/2005/8/layout/default"/>
    <dgm:cxn modelId="{B1F293AB-9AC1-4AA8-8275-8DEF5C06B0D0}" srcId="{62F578ED-5C4D-4943-8F1F-7D2AD80285F9}" destId="{4B120654-AEF7-4984-83EC-8B9E91994BB0}" srcOrd="1" destOrd="0" parTransId="{C42A7619-C91F-4BD6-9EBD-3E7E5061BCA8}" sibTransId="{3DD46D70-264A-46ED-B660-6A8401AFF3FA}"/>
    <dgm:cxn modelId="{9EBD21CB-AC26-D249-BD71-2907FE09C763}" type="presOf" srcId="{B66E09B7-B5F4-4084-A305-00DF8A963795}" destId="{18F42708-44F2-2E44-87A9-31D04B089531}" srcOrd="0" destOrd="0" presId="urn:microsoft.com/office/officeart/2005/8/layout/default"/>
    <dgm:cxn modelId="{1E25E2CB-BEB2-EE49-B7D3-77DB5A27C9CB}" type="presOf" srcId="{0E843BF7-A055-4BB2-BCF8-F4309940E65F}" destId="{9F101B8A-D27C-3F4C-B663-C91102824317}" srcOrd="0" destOrd="1" presId="urn:microsoft.com/office/officeart/2005/8/layout/default"/>
    <dgm:cxn modelId="{BB641CD3-2091-4D86-A58A-2840B61ACB96}" srcId="{62F578ED-5C4D-4943-8F1F-7D2AD80285F9}" destId="{F5514DC4-A4E5-4CBB-99BE-08A634F61EBE}" srcOrd="5" destOrd="0" parTransId="{59875029-DB56-4047-A4B7-7B80125A18E8}" sibTransId="{32835B11-59D3-4615-98E8-89148E3B53C9}"/>
    <dgm:cxn modelId="{310C91D7-5DDA-4253-9334-2B325B8227D9}" srcId="{62F578ED-5C4D-4943-8F1F-7D2AD80285F9}" destId="{541BC28E-2E8C-4508-ACD6-A62E6C8466DA}" srcOrd="6" destOrd="0" parTransId="{C1669519-EF4D-4E2D-AC97-2B4A4230787B}" sibTransId="{BDA0ADC9-D121-42F0-B049-7C7984F3F200}"/>
    <dgm:cxn modelId="{EA861BE4-FAE7-47F3-BB64-7FA3771E1EB8}" srcId="{4B120654-AEF7-4984-83EC-8B9E91994BB0}" destId="{38CA7F2E-5787-4F90-B2E5-1ED012F174C4}" srcOrd="1" destOrd="0" parTransId="{697FD5C1-29B0-45CE-83C1-C55533BC091A}" sibTransId="{DEDFD72B-8E1E-42C6-9CA7-68A81F8FFBD5}"/>
    <dgm:cxn modelId="{468E6FE4-7F46-45A4-B7AE-4502721A1F23}" srcId="{62F578ED-5C4D-4943-8F1F-7D2AD80285F9}" destId="{6FF00751-A4D9-4A2C-B0D9-457D0ECAAE90}" srcOrd="2" destOrd="0" parTransId="{DF44D952-1D42-4CF8-BD07-55657F55D87F}" sibTransId="{00866661-9021-49EB-9EC5-4F5B50D27822}"/>
    <dgm:cxn modelId="{86D7E0E5-EF68-CA49-8B1A-67FB687B46AF}" type="presOf" srcId="{38CA7F2E-5787-4F90-B2E5-1ED012F174C4}" destId="{9F101B8A-D27C-3F4C-B663-C91102824317}" srcOrd="0" destOrd="2" presId="urn:microsoft.com/office/officeart/2005/8/layout/default"/>
    <dgm:cxn modelId="{C1A82270-C6B4-AE49-962A-321CB4D47EB2}" type="presParOf" srcId="{33E3F938-8834-F944-A9C0-806D96A7516A}" destId="{FAAF9E79-65E8-4140-83C9-356A7215AC7F}" srcOrd="0" destOrd="0" presId="urn:microsoft.com/office/officeart/2005/8/layout/default"/>
    <dgm:cxn modelId="{9DDA6433-897A-7A46-8924-8D0B28BCC579}" type="presParOf" srcId="{33E3F938-8834-F944-A9C0-806D96A7516A}" destId="{4E007B38-F0C2-684B-BA1C-F0F31DCB68D3}" srcOrd="1" destOrd="0" presId="urn:microsoft.com/office/officeart/2005/8/layout/default"/>
    <dgm:cxn modelId="{BE2B4D2A-E6F5-9F48-A04A-3C4622705245}" type="presParOf" srcId="{33E3F938-8834-F944-A9C0-806D96A7516A}" destId="{9F101B8A-D27C-3F4C-B663-C91102824317}" srcOrd="2" destOrd="0" presId="urn:microsoft.com/office/officeart/2005/8/layout/default"/>
    <dgm:cxn modelId="{B3AF4632-7F64-6044-A723-A34D79ACD656}" type="presParOf" srcId="{33E3F938-8834-F944-A9C0-806D96A7516A}" destId="{E4DB2C07-223F-4D41-A846-854FA5C3A871}" srcOrd="3" destOrd="0" presId="urn:microsoft.com/office/officeart/2005/8/layout/default"/>
    <dgm:cxn modelId="{6F88A0A9-DBE9-1D41-A733-BD36F8D1F2F3}" type="presParOf" srcId="{33E3F938-8834-F944-A9C0-806D96A7516A}" destId="{29FBE8BE-7916-F346-8230-D30FDA3969EB}" srcOrd="4" destOrd="0" presId="urn:microsoft.com/office/officeart/2005/8/layout/default"/>
    <dgm:cxn modelId="{1B941487-7E07-D74F-A6DD-5EE2A73885D9}" type="presParOf" srcId="{33E3F938-8834-F944-A9C0-806D96A7516A}" destId="{D1B0A544-EAA7-3545-BB26-1D04B471E335}" srcOrd="5" destOrd="0" presId="urn:microsoft.com/office/officeart/2005/8/layout/default"/>
    <dgm:cxn modelId="{28BE743E-9984-294D-8DC8-2BF7C8E4B404}" type="presParOf" srcId="{33E3F938-8834-F944-A9C0-806D96A7516A}" destId="{09534C67-7506-A643-80A1-A704CBB48167}" srcOrd="6" destOrd="0" presId="urn:microsoft.com/office/officeart/2005/8/layout/default"/>
    <dgm:cxn modelId="{6A0645C0-655A-3140-8CE8-946C23F94B9E}" type="presParOf" srcId="{33E3F938-8834-F944-A9C0-806D96A7516A}" destId="{C3E7EF21-E595-AC44-9E3E-CA246BDDD03A}" srcOrd="7" destOrd="0" presId="urn:microsoft.com/office/officeart/2005/8/layout/default"/>
    <dgm:cxn modelId="{9E6F37B9-3BC6-DF4E-A35B-47E7B884D46F}" type="presParOf" srcId="{33E3F938-8834-F944-A9C0-806D96A7516A}" destId="{18F42708-44F2-2E44-87A9-31D04B089531}" srcOrd="8" destOrd="0" presId="urn:microsoft.com/office/officeart/2005/8/layout/default"/>
    <dgm:cxn modelId="{00DBEDBC-5797-DF40-8FA5-971A5AF1FAC4}" type="presParOf" srcId="{33E3F938-8834-F944-A9C0-806D96A7516A}" destId="{B6936A9D-5504-4944-A4F3-D7B540B747B7}" srcOrd="9" destOrd="0" presId="urn:microsoft.com/office/officeart/2005/8/layout/default"/>
    <dgm:cxn modelId="{F6B16AA0-12E1-4649-B0CE-9D20F49FC66E}" type="presParOf" srcId="{33E3F938-8834-F944-A9C0-806D96A7516A}" destId="{FD7FB7BA-4E8C-FD48-BB52-82AB3DCEB81A}" srcOrd="10" destOrd="0" presId="urn:microsoft.com/office/officeart/2005/8/layout/default"/>
    <dgm:cxn modelId="{C33B6D55-161E-9643-864D-68A2A2AEAFD4}" type="presParOf" srcId="{33E3F938-8834-F944-A9C0-806D96A7516A}" destId="{029D166E-5664-6746-B489-E8B13A1AF206}" srcOrd="11" destOrd="0" presId="urn:microsoft.com/office/officeart/2005/8/layout/default"/>
    <dgm:cxn modelId="{A25C4635-87C9-AD4E-8B6E-0EA34638A51E}" type="presParOf" srcId="{33E3F938-8834-F944-A9C0-806D96A7516A}" destId="{7E180F69-9059-0D43-8787-ED34221F48F8}" srcOrd="1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39DE0FB7-0CDB-47CD-B3D2-055FAD522C36}" type="doc">
      <dgm:prSet loTypeId="urn:microsoft.com/office/officeart/2005/8/layout/vList5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C18AC8B3-C031-4E25-B01C-EA8B215ED6C9}">
      <dgm:prSet/>
      <dgm:spPr/>
      <dgm:t>
        <a:bodyPr/>
        <a:lstStyle/>
        <a:p>
          <a:r>
            <a:rPr lang="en-US" b="1" dirty="0"/>
            <a:t>Pros</a:t>
          </a:r>
          <a:r>
            <a:rPr lang="en-US" dirty="0"/>
            <a:t>:</a:t>
          </a:r>
        </a:p>
      </dgm:t>
    </dgm:pt>
    <dgm:pt modelId="{21A05B1F-0986-4FFA-8EC7-0671AAD0EF2A}" type="parTrans" cxnId="{91B73599-2EB9-4A0A-AFC9-CBDF8261BC13}">
      <dgm:prSet/>
      <dgm:spPr/>
      <dgm:t>
        <a:bodyPr/>
        <a:lstStyle/>
        <a:p>
          <a:endParaRPr lang="en-US"/>
        </a:p>
      </dgm:t>
    </dgm:pt>
    <dgm:pt modelId="{E46EF096-6D5E-4368-9E08-14F2563C9246}" type="sibTrans" cxnId="{91B73599-2EB9-4A0A-AFC9-CBDF8261BC13}">
      <dgm:prSet/>
      <dgm:spPr/>
      <dgm:t>
        <a:bodyPr/>
        <a:lstStyle/>
        <a:p>
          <a:endParaRPr lang="en-US"/>
        </a:p>
      </dgm:t>
    </dgm:pt>
    <dgm:pt modelId="{BAE5149D-84CB-425F-85BD-9965CD88EDDD}">
      <dgm:prSet/>
      <dgm:spPr/>
      <dgm:t>
        <a:bodyPr/>
        <a:lstStyle/>
        <a:p>
          <a:r>
            <a:rPr lang="en-US"/>
            <a:t>Protein-DNA interactions are detected as they occur in vivo</a:t>
          </a:r>
        </a:p>
      </dgm:t>
    </dgm:pt>
    <dgm:pt modelId="{1C87CCD6-8239-4343-94DB-EAE8B1B518FE}" type="parTrans" cxnId="{F2766814-2707-4D45-BABB-D93AFC827307}">
      <dgm:prSet/>
      <dgm:spPr/>
      <dgm:t>
        <a:bodyPr/>
        <a:lstStyle/>
        <a:p>
          <a:endParaRPr lang="en-US"/>
        </a:p>
      </dgm:t>
    </dgm:pt>
    <dgm:pt modelId="{E9B585CF-6E46-43C5-9933-7B77C66F3AB2}" type="sibTrans" cxnId="{F2766814-2707-4D45-BABB-D93AFC827307}">
      <dgm:prSet/>
      <dgm:spPr/>
      <dgm:t>
        <a:bodyPr/>
        <a:lstStyle/>
        <a:p>
          <a:endParaRPr lang="en-US"/>
        </a:p>
      </dgm:t>
    </dgm:pt>
    <dgm:pt modelId="{B9800237-B9A0-4739-812C-040441E8F716}">
      <dgm:prSet/>
      <dgm:spPr/>
      <dgm:t>
        <a:bodyPr/>
        <a:lstStyle/>
        <a:p>
          <a:r>
            <a:rPr lang="en-US"/>
            <a:t>Quantitative (qPCR analysis) </a:t>
          </a:r>
        </a:p>
      </dgm:t>
    </dgm:pt>
    <dgm:pt modelId="{9AC50E3C-4425-4457-8615-E878080D9129}" type="parTrans" cxnId="{F16E9B91-9299-4C9F-94DF-2011E262CA54}">
      <dgm:prSet/>
      <dgm:spPr/>
      <dgm:t>
        <a:bodyPr/>
        <a:lstStyle/>
        <a:p>
          <a:endParaRPr lang="en-US"/>
        </a:p>
      </dgm:t>
    </dgm:pt>
    <dgm:pt modelId="{CEBBF5FC-8637-46DC-84D1-84422FA7ED21}" type="sibTrans" cxnId="{F16E9B91-9299-4C9F-94DF-2011E262CA54}">
      <dgm:prSet/>
      <dgm:spPr/>
      <dgm:t>
        <a:bodyPr/>
        <a:lstStyle/>
        <a:p>
          <a:endParaRPr lang="en-US"/>
        </a:p>
      </dgm:t>
    </dgm:pt>
    <dgm:pt modelId="{B0BE7C70-35BE-4783-890F-8951D62F9D3A}">
      <dgm:prSet/>
      <dgm:spPr/>
      <dgm:t>
        <a:bodyPr/>
        <a:lstStyle/>
        <a:p>
          <a:r>
            <a:rPr lang="en-US"/>
            <a:t>Adaptable to genome-wide analysis </a:t>
          </a:r>
        </a:p>
      </dgm:t>
    </dgm:pt>
    <dgm:pt modelId="{92BF651E-D058-4438-A280-17ED4E9DF01E}" type="parTrans" cxnId="{0648F5B6-452B-483C-A17E-0ADE28F42911}">
      <dgm:prSet/>
      <dgm:spPr/>
      <dgm:t>
        <a:bodyPr/>
        <a:lstStyle/>
        <a:p>
          <a:endParaRPr lang="en-US"/>
        </a:p>
      </dgm:t>
    </dgm:pt>
    <dgm:pt modelId="{D873C454-5FB6-4CE8-A91D-8DE7FE9381F1}" type="sibTrans" cxnId="{0648F5B6-452B-483C-A17E-0ADE28F42911}">
      <dgm:prSet/>
      <dgm:spPr/>
      <dgm:t>
        <a:bodyPr/>
        <a:lstStyle/>
        <a:p>
          <a:endParaRPr lang="en-US"/>
        </a:p>
      </dgm:t>
    </dgm:pt>
    <dgm:pt modelId="{07E95B64-AE57-4A7B-B1AD-C2E9B3863A8F}">
      <dgm:prSet/>
      <dgm:spPr/>
      <dgm:t>
        <a:bodyPr/>
        <a:lstStyle/>
        <a:p>
          <a:r>
            <a:rPr lang="en-US"/>
            <a:t>Can be performed for all proteins recruited to the DNA </a:t>
          </a:r>
        </a:p>
      </dgm:t>
    </dgm:pt>
    <dgm:pt modelId="{455F7328-BCF5-4A74-B2E6-8B8D280D0343}" type="parTrans" cxnId="{CE2F881D-6B70-4C98-94C2-4EA80894C185}">
      <dgm:prSet/>
      <dgm:spPr/>
      <dgm:t>
        <a:bodyPr/>
        <a:lstStyle/>
        <a:p>
          <a:endParaRPr lang="en-US"/>
        </a:p>
      </dgm:t>
    </dgm:pt>
    <dgm:pt modelId="{1CEFFBD8-B9A7-4C68-BDFC-150AC487B219}" type="sibTrans" cxnId="{CE2F881D-6B70-4C98-94C2-4EA80894C185}">
      <dgm:prSet/>
      <dgm:spPr/>
      <dgm:t>
        <a:bodyPr/>
        <a:lstStyle/>
        <a:p>
          <a:endParaRPr lang="en-US"/>
        </a:p>
      </dgm:t>
    </dgm:pt>
    <dgm:pt modelId="{6EA7C5ED-62C6-4279-BE66-A375A5A3F4F1}">
      <dgm:prSet/>
      <dgm:spPr/>
      <dgm:t>
        <a:bodyPr/>
        <a:lstStyle/>
        <a:p>
          <a:r>
            <a:rPr lang="en-US" b="1"/>
            <a:t>Cons</a:t>
          </a:r>
          <a:r>
            <a:rPr lang="en-US"/>
            <a:t>:</a:t>
          </a:r>
        </a:p>
      </dgm:t>
    </dgm:pt>
    <dgm:pt modelId="{714A5ABE-E450-486D-8738-EB4362ED179D}" type="parTrans" cxnId="{2941F801-5501-4AAA-9BE8-F965E4EF2251}">
      <dgm:prSet/>
      <dgm:spPr/>
      <dgm:t>
        <a:bodyPr/>
        <a:lstStyle/>
        <a:p>
          <a:endParaRPr lang="en-US"/>
        </a:p>
      </dgm:t>
    </dgm:pt>
    <dgm:pt modelId="{C1DEB73B-0EC6-4365-B642-508A980D2A02}" type="sibTrans" cxnId="{2941F801-5501-4AAA-9BE8-F965E4EF2251}">
      <dgm:prSet/>
      <dgm:spPr/>
      <dgm:t>
        <a:bodyPr/>
        <a:lstStyle/>
        <a:p>
          <a:endParaRPr lang="en-US"/>
        </a:p>
      </dgm:t>
    </dgm:pt>
    <dgm:pt modelId="{63948A65-1EC4-4E1D-85A4-EE1BE886DB5E}">
      <dgm:prSet/>
      <dgm:spPr/>
      <dgm:t>
        <a:bodyPr/>
        <a:lstStyle/>
        <a:p>
          <a:r>
            <a:rPr lang="en-US" dirty="0"/>
            <a:t>Requires suitable antibodies </a:t>
          </a:r>
        </a:p>
      </dgm:t>
    </dgm:pt>
    <dgm:pt modelId="{23BA6309-9EC8-468F-8F5C-9EFA84E9CA00}" type="parTrans" cxnId="{B029DB93-BFC7-4760-A4E7-7EC0F1EE1BA2}">
      <dgm:prSet/>
      <dgm:spPr/>
      <dgm:t>
        <a:bodyPr/>
        <a:lstStyle/>
        <a:p>
          <a:endParaRPr lang="en-US"/>
        </a:p>
      </dgm:t>
    </dgm:pt>
    <dgm:pt modelId="{AD2A56CC-6FC1-45EE-94FC-2FADAE46CCE0}" type="sibTrans" cxnId="{B029DB93-BFC7-4760-A4E7-7EC0F1EE1BA2}">
      <dgm:prSet/>
      <dgm:spPr/>
      <dgm:t>
        <a:bodyPr/>
        <a:lstStyle/>
        <a:p>
          <a:endParaRPr lang="en-US"/>
        </a:p>
      </dgm:t>
    </dgm:pt>
    <dgm:pt modelId="{79F7E2F8-ACD2-411B-ACAA-4E09879405B3}">
      <dgm:prSet/>
      <dgm:spPr/>
      <dgm:t>
        <a:bodyPr/>
        <a:lstStyle/>
        <a:p>
          <a:r>
            <a:rPr lang="en-US"/>
            <a:t>Extremely inefficient (0.001-0.1% of input is recovered) </a:t>
          </a:r>
        </a:p>
      </dgm:t>
    </dgm:pt>
    <dgm:pt modelId="{F90AA87A-90ED-4600-A5F0-E75F2362BAEF}" type="parTrans" cxnId="{DA52062E-A28B-4A52-9F6B-F7E8F2883491}">
      <dgm:prSet/>
      <dgm:spPr/>
      <dgm:t>
        <a:bodyPr/>
        <a:lstStyle/>
        <a:p>
          <a:endParaRPr lang="en-US"/>
        </a:p>
      </dgm:t>
    </dgm:pt>
    <dgm:pt modelId="{6E765EFF-BEC4-442A-A95B-5828AD62B57A}" type="sibTrans" cxnId="{DA52062E-A28B-4A52-9F6B-F7E8F2883491}">
      <dgm:prSet/>
      <dgm:spPr/>
      <dgm:t>
        <a:bodyPr/>
        <a:lstStyle/>
        <a:p>
          <a:endParaRPr lang="en-US"/>
        </a:p>
      </dgm:t>
    </dgm:pt>
    <dgm:pt modelId="{9F307FDB-AB15-4BF6-918B-6B0D0947F41D}">
      <dgm:prSet/>
      <dgm:spPr/>
      <dgm:t>
        <a:bodyPr/>
        <a:lstStyle/>
        <a:p>
          <a:r>
            <a:rPr lang="en-US"/>
            <a:t>Low-affinity binding events are easily missed (antibody dependent) </a:t>
          </a:r>
        </a:p>
      </dgm:t>
    </dgm:pt>
    <dgm:pt modelId="{7360E155-7DB8-4855-894A-850C4E38350A}" type="parTrans" cxnId="{79A17F27-B2CB-492C-ACBD-6F5A29DD4E65}">
      <dgm:prSet/>
      <dgm:spPr/>
      <dgm:t>
        <a:bodyPr/>
        <a:lstStyle/>
        <a:p>
          <a:endParaRPr lang="en-US"/>
        </a:p>
      </dgm:t>
    </dgm:pt>
    <dgm:pt modelId="{83A6B52C-EF9F-47BC-8A42-56E5A253A94B}" type="sibTrans" cxnId="{79A17F27-B2CB-492C-ACBD-6F5A29DD4E65}">
      <dgm:prSet/>
      <dgm:spPr/>
      <dgm:t>
        <a:bodyPr/>
        <a:lstStyle/>
        <a:p>
          <a:endParaRPr lang="en-US"/>
        </a:p>
      </dgm:t>
    </dgm:pt>
    <dgm:pt modelId="{51C4412C-8B8B-4358-B170-6BE76F03ECB1}">
      <dgm:prSet/>
      <dgm:spPr/>
      <dgm:t>
        <a:bodyPr/>
        <a:lstStyle/>
        <a:p>
          <a:r>
            <a:rPr lang="en-US"/>
            <a:t>Not a functional experiment on its own </a:t>
          </a:r>
        </a:p>
      </dgm:t>
    </dgm:pt>
    <dgm:pt modelId="{0EF9EAE0-3FBC-4E31-B1F5-D4FB08354FFE}" type="parTrans" cxnId="{DEB29C4F-6E9F-4D1D-A152-5241563616FC}">
      <dgm:prSet/>
      <dgm:spPr/>
      <dgm:t>
        <a:bodyPr/>
        <a:lstStyle/>
        <a:p>
          <a:endParaRPr lang="en-US"/>
        </a:p>
      </dgm:t>
    </dgm:pt>
    <dgm:pt modelId="{BE7D9488-7BFD-49C1-AD9A-4EC009A7F978}" type="sibTrans" cxnId="{DEB29C4F-6E9F-4D1D-A152-5241563616FC}">
      <dgm:prSet/>
      <dgm:spPr/>
      <dgm:t>
        <a:bodyPr/>
        <a:lstStyle/>
        <a:p>
          <a:endParaRPr lang="en-US"/>
        </a:p>
      </dgm:t>
    </dgm:pt>
    <dgm:pt modelId="{729B76F3-ADAB-5045-B76D-6C1C7D44142B}" type="pres">
      <dgm:prSet presAssocID="{39DE0FB7-0CDB-47CD-B3D2-055FAD522C36}" presName="Name0" presStyleCnt="0">
        <dgm:presLayoutVars>
          <dgm:dir/>
          <dgm:animLvl val="lvl"/>
          <dgm:resizeHandles val="exact"/>
        </dgm:presLayoutVars>
      </dgm:prSet>
      <dgm:spPr/>
    </dgm:pt>
    <dgm:pt modelId="{CDD40192-19FD-BB41-AC00-411F0D0B636F}" type="pres">
      <dgm:prSet presAssocID="{C18AC8B3-C031-4E25-B01C-EA8B215ED6C9}" presName="linNode" presStyleCnt="0"/>
      <dgm:spPr/>
    </dgm:pt>
    <dgm:pt modelId="{A82941A8-7567-6442-B690-BE088D7BEA42}" type="pres">
      <dgm:prSet presAssocID="{C18AC8B3-C031-4E25-B01C-EA8B215ED6C9}" presName="parentText" presStyleLbl="node1" presStyleIdx="0" presStyleCnt="2">
        <dgm:presLayoutVars>
          <dgm:chMax val="1"/>
          <dgm:bulletEnabled val="1"/>
        </dgm:presLayoutVars>
      </dgm:prSet>
      <dgm:spPr/>
    </dgm:pt>
    <dgm:pt modelId="{3521FC0D-0680-E64D-89D8-9A3780BBD8DA}" type="pres">
      <dgm:prSet presAssocID="{C18AC8B3-C031-4E25-B01C-EA8B215ED6C9}" presName="descendantText" presStyleLbl="alignAccFollowNode1" presStyleIdx="0" presStyleCnt="2">
        <dgm:presLayoutVars>
          <dgm:bulletEnabled val="1"/>
        </dgm:presLayoutVars>
      </dgm:prSet>
      <dgm:spPr/>
    </dgm:pt>
    <dgm:pt modelId="{F9E7839A-3FE7-A94F-BC60-6D9C35E694F6}" type="pres">
      <dgm:prSet presAssocID="{E46EF096-6D5E-4368-9E08-14F2563C9246}" presName="sp" presStyleCnt="0"/>
      <dgm:spPr/>
    </dgm:pt>
    <dgm:pt modelId="{4C8CA93B-79AB-DE4E-AACA-D8338AC5D838}" type="pres">
      <dgm:prSet presAssocID="{6EA7C5ED-62C6-4279-BE66-A375A5A3F4F1}" presName="linNode" presStyleCnt="0"/>
      <dgm:spPr/>
    </dgm:pt>
    <dgm:pt modelId="{4DD65BA8-40AD-E841-B339-C71825261AEF}" type="pres">
      <dgm:prSet presAssocID="{6EA7C5ED-62C6-4279-BE66-A375A5A3F4F1}" presName="parentText" presStyleLbl="node1" presStyleIdx="1" presStyleCnt="2">
        <dgm:presLayoutVars>
          <dgm:chMax val="1"/>
          <dgm:bulletEnabled val="1"/>
        </dgm:presLayoutVars>
      </dgm:prSet>
      <dgm:spPr/>
    </dgm:pt>
    <dgm:pt modelId="{2CFB4EF5-540B-1541-9F4B-D0C66072FF37}" type="pres">
      <dgm:prSet presAssocID="{6EA7C5ED-62C6-4279-BE66-A375A5A3F4F1}" presName="descendantText" presStyleLbl="alignAccFollowNode1" presStyleIdx="1" presStyleCnt="2">
        <dgm:presLayoutVars>
          <dgm:bulletEnabled val="1"/>
        </dgm:presLayoutVars>
      </dgm:prSet>
      <dgm:spPr/>
    </dgm:pt>
  </dgm:ptLst>
  <dgm:cxnLst>
    <dgm:cxn modelId="{2941F801-5501-4AAA-9BE8-F965E4EF2251}" srcId="{39DE0FB7-0CDB-47CD-B3D2-055FAD522C36}" destId="{6EA7C5ED-62C6-4279-BE66-A375A5A3F4F1}" srcOrd="1" destOrd="0" parTransId="{714A5ABE-E450-486D-8738-EB4362ED179D}" sibTransId="{C1DEB73B-0EC6-4365-B642-508A980D2A02}"/>
    <dgm:cxn modelId="{F2766814-2707-4D45-BABB-D93AFC827307}" srcId="{C18AC8B3-C031-4E25-B01C-EA8B215ED6C9}" destId="{BAE5149D-84CB-425F-85BD-9965CD88EDDD}" srcOrd="0" destOrd="0" parTransId="{1C87CCD6-8239-4343-94DB-EAE8B1B518FE}" sibTransId="{E9B585CF-6E46-43C5-9933-7B77C66F3AB2}"/>
    <dgm:cxn modelId="{CE2F881D-6B70-4C98-94C2-4EA80894C185}" srcId="{C18AC8B3-C031-4E25-B01C-EA8B215ED6C9}" destId="{07E95B64-AE57-4A7B-B1AD-C2E9B3863A8F}" srcOrd="3" destOrd="0" parTransId="{455F7328-BCF5-4A74-B2E6-8B8D280D0343}" sibTransId="{1CEFFBD8-B9A7-4C68-BDFC-150AC487B219}"/>
    <dgm:cxn modelId="{79A17F27-B2CB-492C-ACBD-6F5A29DD4E65}" srcId="{6EA7C5ED-62C6-4279-BE66-A375A5A3F4F1}" destId="{9F307FDB-AB15-4BF6-918B-6B0D0947F41D}" srcOrd="2" destOrd="0" parTransId="{7360E155-7DB8-4855-894A-850C4E38350A}" sibTransId="{83A6B52C-EF9F-47BC-8A42-56E5A253A94B}"/>
    <dgm:cxn modelId="{DA52062E-A28B-4A52-9F6B-F7E8F2883491}" srcId="{6EA7C5ED-62C6-4279-BE66-A375A5A3F4F1}" destId="{79F7E2F8-ACD2-411B-ACAA-4E09879405B3}" srcOrd="1" destOrd="0" parTransId="{F90AA87A-90ED-4600-A5F0-E75F2362BAEF}" sibTransId="{6E765EFF-BEC4-442A-A95B-5828AD62B57A}"/>
    <dgm:cxn modelId="{28C9914C-C3FB-EA42-92C5-1794ADAA2E32}" type="presOf" srcId="{B0BE7C70-35BE-4783-890F-8951D62F9D3A}" destId="{3521FC0D-0680-E64D-89D8-9A3780BBD8DA}" srcOrd="0" destOrd="2" presId="urn:microsoft.com/office/officeart/2005/8/layout/vList5"/>
    <dgm:cxn modelId="{DEB29C4F-6E9F-4D1D-A152-5241563616FC}" srcId="{6EA7C5ED-62C6-4279-BE66-A375A5A3F4F1}" destId="{51C4412C-8B8B-4358-B170-6BE76F03ECB1}" srcOrd="3" destOrd="0" parTransId="{0EF9EAE0-3FBC-4E31-B1F5-D4FB08354FFE}" sibTransId="{BE7D9488-7BFD-49C1-AD9A-4EC009A7F978}"/>
    <dgm:cxn modelId="{CC78C35D-F832-B449-9CD5-31C0F570E8EA}" type="presOf" srcId="{51C4412C-8B8B-4358-B170-6BE76F03ECB1}" destId="{2CFB4EF5-540B-1541-9F4B-D0C66072FF37}" srcOrd="0" destOrd="3" presId="urn:microsoft.com/office/officeart/2005/8/layout/vList5"/>
    <dgm:cxn modelId="{5673995F-6483-E444-ACC9-C849BF0DB3F6}" type="presOf" srcId="{39DE0FB7-0CDB-47CD-B3D2-055FAD522C36}" destId="{729B76F3-ADAB-5045-B76D-6C1C7D44142B}" srcOrd="0" destOrd="0" presId="urn:microsoft.com/office/officeart/2005/8/layout/vList5"/>
    <dgm:cxn modelId="{EF4F498C-EA47-874B-A73A-DDA44B66FDA7}" type="presOf" srcId="{63948A65-1EC4-4E1D-85A4-EE1BE886DB5E}" destId="{2CFB4EF5-540B-1541-9F4B-D0C66072FF37}" srcOrd="0" destOrd="0" presId="urn:microsoft.com/office/officeart/2005/8/layout/vList5"/>
    <dgm:cxn modelId="{84C9D990-20C4-0F4D-84D8-03B255222DA3}" type="presOf" srcId="{9F307FDB-AB15-4BF6-918B-6B0D0947F41D}" destId="{2CFB4EF5-540B-1541-9F4B-D0C66072FF37}" srcOrd="0" destOrd="2" presId="urn:microsoft.com/office/officeart/2005/8/layout/vList5"/>
    <dgm:cxn modelId="{F16E9B91-9299-4C9F-94DF-2011E262CA54}" srcId="{C18AC8B3-C031-4E25-B01C-EA8B215ED6C9}" destId="{B9800237-B9A0-4739-812C-040441E8F716}" srcOrd="1" destOrd="0" parTransId="{9AC50E3C-4425-4457-8615-E878080D9129}" sibTransId="{CEBBF5FC-8637-46DC-84D1-84422FA7ED21}"/>
    <dgm:cxn modelId="{B029DB93-BFC7-4760-A4E7-7EC0F1EE1BA2}" srcId="{6EA7C5ED-62C6-4279-BE66-A375A5A3F4F1}" destId="{63948A65-1EC4-4E1D-85A4-EE1BE886DB5E}" srcOrd="0" destOrd="0" parTransId="{23BA6309-9EC8-468F-8F5C-9EFA84E9CA00}" sibTransId="{AD2A56CC-6FC1-45EE-94FC-2FADAE46CCE0}"/>
    <dgm:cxn modelId="{91B73599-2EB9-4A0A-AFC9-CBDF8261BC13}" srcId="{39DE0FB7-0CDB-47CD-B3D2-055FAD522C36}" destId="{C18AC8B3-C031-4E25-B01C-EA8B215ED6C9}" srcOrd="0" destOrd="0" parTransId="{21A05B1F-0986-4FFA-8EC7-0671AAD0EF2A}" sibTransId="{E46EF096-6D5E-4368-9E08-14F2563C9246}"/>
    <dgm:cxn modelId="{4DF0E9B0-6561-E344-9A4F-F88347ED7993}" type="presOf" srcId="{79F7E2F8-ACD2-411B-ACAA-4E09879405B3}" destId="{2CFB4EF5-540B-1541-9F4B-D0C66072FF37}" srcOrd="0" destOrd="1" presId="urn:microsoft.com/office/officeart/2005/8/layout/vList5"/>
    <dgm:cxn modelId="{DDBA71B6-033F-D74D-BC32-7A8A2BFC6260}" type="presOf" srcId="{07E95B64-AE57-4A7B-B1AD-C2E9B3863A8F}" destId="{3521FC0D-0680-E64D-89D8-9A3780BBD8DA}" srcOrd="0" destOrd="3" presId="urn:microsoft.com/office/officeart/2005/8/layout/vList5"/>
    <dgm:cxn modelId="{0648F5B6-452B-483C-A17E-0ADE28F42911}" srcId="{C18AC8B3-C031-4E25-B01C-EA8B215ED6C9}" destId="{B0BE7C70-35BE-4783-890F-8951D62F9D3A}" srcOrd="2" destOrd="0" parTransId="{92BF651E-D058-4438-A280-17ED4E9DF01E}" sibTransId="{D873C454-5FB6-4CE8-A91D-8DE7FE9381F1}"/>
    <dgm:cxn modelId="{6423ACD8-37F6-A34B-BA39-463B16D5F751}" type="presOf" srcId="{C18AC8B3-C031-4E25-B01C-EA8B215ED6C9}" destId="{A82941A8-7567-6442-B690-BE088D7BEA42}" srcOrd="0" destOrd="0" presId="urn:microsoft.com/office/officeart/2005/8/layout/vList5"/>
    <dgm:cxn modelId="{FCB3DEDC-9F23-BB47-B9CF-D3AF8325B91B}" type="presOf" srcId="{6EA7C5ED-62C6-4279-BE66-A375A5A3F4F1}" destId="{4DD65BA8-40AD-E841-B339-C71825261AEF}" srcOrd="0" destOrd="0" presId="urn:microsoft.com/office/officeart/2005/8/layout/vList5"/>
    <dgm:cxn modelId="{59264FEC-1F0D-6C4B-AEE3-EFB09B82A989}" type="presOf" srcId="{BAE5149D-84CB-425F-85BD-9965CD88EDDD}" destId="{3521FC0D-0680-E64D-89D8-9A3780BBD8DA}" srcOrd="0" destOrd="0" presId="urn:microsoft.com/office/officeart/2005/8/layout/vList5"/>
    <dgm:cxn modelId="{513915FA-DE64-A74D-892E-ABF82C13CDF0}" type="presOf" srcId="{B9800237-B9A0-4739-812C-040441E8F716}" destId="{3521FC0D-0680-E64D-89D8-9A3780BBD8DA}" srcOrd="0" destOrd="1" presId="urn:microsoft.com/office/officeart/2005/8/layout/vList5"/>
    <dgm:cxn modelId="{02DDBBA2-1918-0C4A-BE7A-ECC445FA97A6}" type="presParOf" srcId="{729B76F3-ADAB-5045-B76D-6C1C7D44142B}" destId="{CDD40192-19FD-BB41-AC00-411F0D0B636F}" srcOrd="0" destOrd="0" presId="urn:microsoft.com/office/officeart/2005/8/layout/vList5"/>
    <dgm:cxn modelId="{150CF02C-13F5-A34A-8FE2-100A325BB669}" type="presParOf" srcId="{CDD40192-19FD-BB41-AC00-411F0D0B636F}" destId="{A82941A8-7567-6442-B690-BE088D7BEA42}" srcOrd="0" destOrd="0" presId="urn:microsoft.com/office/officeart/2005/8/layout/vList5"/>
    <dgm:cxn modelId="{FF8B855A-A272-0847-96D0-C502A93C5D2D}" type="presParOf" srcId="{CDD40192-19FD-BB41-AC00-411F0D0B636F}" destId="{3521FC0D-0680-E64D-89D8-9A3780BBD8DA}" srcOrd="1" destOrd="0" presId="urn:microsoft.com/office/officeart/2005/8/layout/vList5"/>
    <dgm:cxn modelId="{C4A49C3F-3BF6-9944-90D0-FCB991B49031}" type="presParOf" srcId="{729B76F3-ADAB-5045-B76D-6C1C7D44142B}" destId="{F9E7839A-3FE7-A94F-BC60-6D9C35E694F6}" srcOrd="1" destOrd="0" presId="urn:microsoft.com/office/officeart/2005/8/layout/vList5"/>
    <dgm:cxn modelId="{36DC021E-2CB9-6744-9A43-B23B8F825BEE}" type="presParOf" srcId="{729B76F3-ADAB-5045-B76D-6C1C7D44142B}" destId="{4C8CA93B-79AB-DE4E-AACA-D8338AC5D838}" srcOrd="2" destOrd="0" presId="urn:microsoft.com/office/officeart/2005/8/layout/vList5"/>
    <dgm:cxn modelId="{3685DE9D-649F-0A42-AEA1-EFCF5819EE11}" type="presParOf" srcId="{4C8CA93B-79AB-DE4E-AACA-D8338AC5D838}" destId="{4DD65BA8-40AD-E841-B339-C71825261AEF}" srcOrd="0" destOrd="0" presId="urn:microsoft.com/office/officeart/2005/8/layout/vList5"/>
    <dgm:cxn modelId="{F5978F4C-F7F3-0B4A-8042-180747821FD5}" type="presParOf" srcId="{4C8CA93B-79AB-DE4E-AACA-D8338AC5D838}" destId="{2CFB4EF5-540B-1541-9F4B-D0C66072FF37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1005D5C-7819-4787-B1D2-B669299E877A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D834AA81-B10F-4850-8C86-D26FA0E9366D}">
      <dgm:prSet custT="1"/>
      <dgm:spPr/>
      <dgm:t>
        <a:bodyPr/>
        <a:lstStyle/>
        <a:p>
          <a:r>
            <a:rPr lang="en-US" sz="1300" dirty="0">
              <a:solidFill>
                <a:srgbClr val="FF0000"/>
              </a:solidFill>
            </a:rPr>
            <a:t>NGS</a:t>
          </a:r>
          <a:br>
            <a:rPr lang="en-US" sz="1300" dirty="0"/>
          </a:br>
          <a:r>
            <a:rPr lang="en-US" sz="1300" dirty="0"/>
            <a:t>Next Generation Sequencer (or Sequencing)</a:t>
          </a:r>
        </a:p>
      </dgm:t>
    </dgm:pt>
    <dgm:pt modelId="{4C26F4C2-142F-4149-BEFF-2BE521785DEA}" type="parTrans" cxnId="{1465817B-340D-461C-8A6F-5E16EDD3872E}">
      <dgm:prSet/>
      <dgm:spPr/>
      <dgm:t>
        <a:bodyPr/>
        <a:lstStyle/>
        <a:p>
          <a:endParaRPr lang="en-US" sz="1300"/>
        </a:p>
      </dgm:t>
    </dgm:pt>
    <dgm:pt modelId="{3E0930C7-6BFB-4C49-B6D3-1B68E9DE561C}" type="sibTrans" cxnId="{1465817B-340D-461C-8A6F-5E16EDD3872E}">
      <dgm:prSet/>
      <dgm:spPr/>
      <dgm:t>
        <a:bodyPr/>
        <a:lstStyle/>
        <a:p>
          <a:endParaRPr lang="en-US" sz="1300"/>
        </a:p>
      </dgm:t>
    </dgm:pt>
    <dgm:pt modelId="{38CFB5EC-13EC-4016-A4B4-B64D31687929}">
      <dgm:prSet custT="1"/>
      <dgm:spPr/>
      <dgm:t>
        <a:bodyPr/>
        <a:lstStyle/>
        <a:p>
          <a:r>
            <a:rPr lang="en-US" sz="1300" dirty="0">
              <a:solidFill>
                <a:srgbClr val="FF0000"/>
              </a:solidFill>
            </a:rPr>
            <a:t>Sequence read</a:t>
          </a:r>
          <a:br>
            <a:rPr lang="en-US" sz="1300" dirty="0"/>
          </a:br>
          <a:r>
            <a:rPr lang="en-US" sz="1300" dirty="0"/>
            <a:t>The nucleotide sequence that comes from a single DNA fragment (on a next-generation sequencer)</a:t>
          </a:r>
        </a:p>
      </dgm:t>
    </dgm:pt>
    <dgm:pt modelId="{FA0AAA24-AD62-4CEE-8D2C-241E6C76EE68}" type="parTrans" cxnId="{7727EDE7-5251-4BFF-96F1-5D28958EB25A}">
      <dgm:prSet/>
      <dgm:spPr/>
      <dgm:t>
        <a:bodyPr/>
        <a:lstStyle/>
        <a:p>
          <a:endParaRPr lang="en-US" sz="1300"/>
        </a:p>
      </dgm:t>
    </dgm:pt>
    <dgm:pt modelId="{2F4B96F4-3CE6-4303-9DD3-59B91F48FA4D}" type="sibTrans" cxnId="{7727EDE7-5251-4BFF-96F1-5D28958EB25A}">
      <dgm:prSet/>
      <dgm:spPr/>
      <dgm:t>
        <a:bodyPr/>
        <a:lstStyle/>
        <a:p>
          <a:endParaRPr lang="en-US" sz="1300"/>
        </a:p>
      </dgm:t>
    </dgm:pt>
    <dgm:pt modelId="{BCAD833B-A525-44DA-A502-8283A896C738}">
      <dgm:prSet custT="1"/>
      <dgm:spPr/>
      <dgm:t>
        <a:bodyPr/>
        <a:lstStyle/>
        <a:p>
          <a:r>
            <a:rPr lang="en-US" sz="1300" dirty="0">
              <a:solidFill>
                <a:srgbClr val="FF0000"/>
              </a:solidFill>
            </a:rPr>
            <a:t>Read Pair / Mate pair</a:t>
          </a:r>
          <a:br>
            <a:rPr lang="en-US" sz="1300" dirty="0"/>
          </a:br>
          <a:r>
            <a:rPr lang="en-US" sz="1300" dirty="0"/>
            <a:t>Two reads from both ends of a DNA fragment, read pairs at distance of several 100 bp or several kb (mate pairs)</a:t>
          </a:r>
        </a:p>
      </dgm:t>
    </dgm:pt>
    <dgm:pt modelId="{54C978A4-180A-4EF4-8E79-E3BD1C298C77}" type="parTrans" cxnId="{2DC630AA-ECA8-4EA9-9AC8-CF98C0A8C62C}">
      <dgm:prSet/>
      <dgm:spPr/>
      <dgm:t>
        <a:bodyPr/>
        <a:lstStyle/>
        <a:p>
          <a:endParaRPr lang="en-US" sz="1300"/>
        </a:p>
      </dgm:t>
    </dgm:pt>
    <dgm:pt modelId="{DFE26C4A-B9D8-4A36-B9FB-A96C8A90E499}" type="sibTrans" cxnId="{2DC630AA-ECA8-4EA9-9AC8-CF98C0A8C62C}">
      <dgm:prSet/>
      <dgm:spPr/>
      <dgm:t>
        <a:bodyPr/>
        <a:lstStyle/>
        <a:p>
          <a:endParaRPr lang="en-US" sz="1300"/>
        </a:p>
      </dgm:t>
    </dgm:pt>
    <dgm:pt modelId="{2CB0ADF2-7BA2-44D4-86D3-AD594A321A92}">
      <dgm:prSet custT="1"/>
      <dgm:spPr/>
      <dgm:t>
        <a:bodyPr/>
        <a:lstStyle/>
        <a:p>
          <a:r>
            <a:rPr lang="en-US" sz="1300" dirty="0">
              <a:solidFill>
                <a:srgbClr val="FF0000"/>
              </a:solidFill>
            </a:rPr>
            <a:t>Adapter</a:t>
          </a:r>
          <a:br>
            <a:rPr lang="en-US" sz="1300" dirty="0"/>
          </a:br>
          <a:r>
            <a:rPr lang="en-US" sz="1300" dirty="0"/>
            <a:t>Synthetic sequences added to isolated DNA fragments to help in the amplification, sequencing and identification process (ligation) </a:t>
          </a:r>
        </a:p>
      </dgm:t>
    </dgm:pt>
    <dgm:pt modelId="{6578A551-A61A-4A2F-A8FC-A6F0EBB09992}" type="parTrans" cxnId="{36066A3E-6A6B-45AB-AFEC-B27CADEEDB0A}">
      <dgm:prSet/>
      <dgm:spPr/>
      <dgm:t>
        <a:bodyPr/>
        <a:lstStyle/>
        <a:p>
          <a:endParaRPr lang="en-US" sz="1300"/>
        </a:p>
      </dgm:t>
    </dgm:pt>
    <dgm:pt modelId="{CBA301B0-E03C-4865-B55A-6F1BB13C28D7}" type="sibTrans" cxnId="{36066A3E-6A6B-45AB-AFEC-B27CADEEDB0A}">
      <dgm:prSet/>
      <dgm:spPr/>
      <dgm:t>
        <a:bodyPr/>
        <a:lstStyle/>
        <a:p>
          <a:endParaRPr lang="en-US" sz="1300"/>
        </a:p>
      </dgm:t>
    </dgm:pt>
    <dgm:pt modelId="{169F2495-73E9-4BDF-A61E-CBAFDDE04074}">
      <dgm:prSet custT="1"/>
      <dgm:spPr/>
      <dgm:t>
        <a:bodyPr/>
        <a:lstStyle/>
        <a:p>
          <a:r>
            <a:rPr lang="en-US" sz="1300" dirty="0">
              <a:solidFill>
                <a:srgbClr val="FF0000"/>
              </a:solidFill>
            </a:rPr>
            <a:t>Multiplexing</a:t>
          </a:r>
          <a:br>
            <a:rPr lang="en-US" sz="1300" dirty="0"/>
          </a:br>
          <a:r>
            <a:rPr lang="en-US" sz="1300" dirty="0"/>
            <a:t>The mixing of several samples in the sequencing process where sequences can be assigned later on to the correct sample through the use of barcodes (or indices) </a:t>
          </a:r>
        </a:p>
      </dgm:t>
    </dgm:pt>
    <dgm:pt modelId="{4A939683-1AB3-4B1A-900D-132D3AA51460}" type="parTrans" cxnId="{30F84FD3-752F-47D5-91ED-C1A39A185E0F}">
      <dgm:prSet/>
      <dgm:spPr/>
      <dgm:t>
        <a:bodyPr/>
        <a:lstStyle/>
        <a:p>
          <a:endParaRPr lang="en-US" sz="1300"/>
        </a:p>
      </dgm:t>
    </dgm:pt>
    <dgm:pt modelId="{26523A41-EF8C-4CA6-AAD2-29F581343F61}" type="sibTrans" cxnId="{30F84FD3-752F-47D5-91ED-C1A39A185E0F}">
      <dgm:prSet/>
      <dgm:spPr/>
      <dgm:t>
        <a:bodyPr/>
        <a:lstStyle/>
        <a:p>
          <a:endParaRPr lang="en-US" sz="1300"/>
        </a:p>
      </dgm:t>
    </dgm:pt>
    <dgm:pt modelId="{38962339-FD71-45BC-9778-491620DAD787}">
      <dgm:prSet custT="1"/>
      <dgm:spPr/>
      <dgm:t>
        <a:bodyPr/>
        <a:lstStyle/>
        <a:p>
          <a:r>
            <a:rPr lang="en-US" sz="1300" dirty="0">
              <a:solidFill>
                <a:srgbClr val="FF0000"/>
              </a:solidFill>
            </a:rPr>
            <a:t>Base calling</a:t>
          </a:r>
          <a:br>
            <a:rPr lang="en-US" sz="1300" dirty="0"/>
          </a:br>
          <a:r>
            <a:rPr lang="en-US" sz="1300" dirty="0"/>
            <a:t>The process in which base identities are inferred from (light) intensity signals</a:t>
          </a:r>
        </a:p>
      </dgm:t>
    </dgm:pt>
    <dgm:pt modelId="{D34F0CDC-C12C-4B18-9FA5-D6866E90A503}" type="parTrans" cxnId="{02F69FFC-37BF-4D89-B4FD-E1FC115284D7}">
      <dgm:prSet/>
      <dgm:spPr/>
      <dgm:t>
        <a:bodyPr/>
        <a:lstStyle/>
        <a:p>
          <a:endParaRPr lang="en-US" sz="1300"/>
        </a:p>
      </dgm:t>
    </dgm:pt>
    <dgm:pt modelId="{36A0019B-3845-4FE6-BAE2-5F5B0733CC5B}" type="sibTrans" cxnId="{02F69FFC-37BF-4D89-B4FD-E1FC115284D7}">
      <dgm:prSet/>
      <dgm:spPr/>
      <dgm:t>
        <a:bodyPr/>
        <a:lstStyle/>
        <a:p>
          <a:endParaRPr lang="en-US" sz="1300"/>
        </a:p>
      </dgm:t>
    </dgm:pt>
    <dgm:pt modelId="{71415FC7-BCFC-4BDE-978E-254AC919C576}" type="pres">
      <dgm:prSet presAssocID="{11005D5C-7819-4787-B1D2-B669299E877A}" presName="root" presStyleCnt="0">
        <dgm:presLayoutVars>
          <dgm:dir/>
          <dgm:resizeHandles val="exact"/>
        </dgm:presLayoutVars>
      </dgm:prSet>
      <dgm:spPr/>
    </dgm:pt>
    <dgm:pt modelId="{837E23CC-96CB-4ACE-8E3C-40AFB6E499EE}" type="pres">
      <dgm:prSet presAssocID="{11005D5C-7819-4787-B1D2-B669299E877A}" presName="container" presStyleCnt="0">
        <dgm:presLayoutVars>
          <dgm:dir/>
          <dgm:resizeHandles val="exact"/>
        </dgm:presLayoutVars>
      </dgm:prSet>
      <dgm:spPr/>
    </dgm:pt>
    <dgm:pt modelId="{4BCA6669-0867-4274-9B81-B436C792D0B2}" type="pres">
      <dgm:prSet presAssocID="{D834AA81-B10F-4850-8C86-D26FA0E9366D}" presName="compNode" presStyleCnt="0"/>
      <dgm:spPr/>
    </dgm:pt>
    <dgm:pt modelId="{ABEC0BB0-89D5-424B-92AA-DE05D8B4A05E}" type="pres">
      <dgm:prSet presAssocID="{D834AA81-B10F-4850-8C86-D26FA0E9366D}" presName="iconBgRect" presStyleLbl="bgShp" presStyleIdx="0" presStyleCnt="6"/>
      <dgm:spPr/>
    </dgm:pt>
    <dgm:pt modelId="{CBBA9974-5F20-4CE2-B525-BA8F5E50519F}" type="pres">
      <dgm:prSet presAssocID="{D834AA81-B10F-4850-8C86-D26FA0E9366D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nufacturing"/>
        </a:ext>
      </dgm:extLst>
    </dgm:pt>
    <dgm:pt modelId="{FC31FB7E-B8DB-4808-B725-17E52DF12BE8}" type="pres">
      <dgm:prSet presAssocID="{D834AA81-B10F-4850-8C86-D26FA0E9366D}" presName="spaceRect" presStyleCnt="0"/>
      <dgm:spPr/>
    </dgm:pt>
    <dgm:pt modelId="{F81907D8-EC84-4CBC-8E7D-17D2BB6CC331}" type="pres">
      <dgm:prSet presAssocID="{D834AA81-B10F-4850-8C86-D26FA0E9366D}" presName="textRect" presStyleLbl="revTx" presStyleIdx="0" presStyleCnt="6">
        <dgm:presLayoutVars>
          <dgm:chMax val="1"/>
          <dgm:chPref val="1"/>
        </dgm:presLayoutVars>
      </dgm:prSet>
      <dgm:spPr/>
    </dgm:pt>
    <dgm:pt modelId="{F8B450F9-6915-47EB-9F88-C9EDA85AEDEB}" type="pres">
      <dgm:prSet presAssocID="{3E0930C7-6BFB-4C49-B6D3-1B68E9DE561C}" presName="sibTrans" presStyleLbl="sibTrans2D1" presStyleIdx="0" presStyleCnt="0"/>
      <dgm:spPr/>
    </dgm:pt>
    <dgm:pt modelId="{F6CB4BEC-525C-480C-9D93-18C5E38DEC63}" type="pres">
      <dgm:prSet presAssocID="{38CFB5EC-13EC-4016-A4B4-B64D31687929}" presName="compNode" presStyleCnt="0"/>
      <dgm:spPr/>
    </dgm:pt>
    <dgm:pt modelId="{E7AB78FE-C0C5-4691-BAC8-4C8810B1A546}" type="pres">
      <dgm:prSet presAssocID="{38CFB5EC-13EC-4016-A4B4-B64D31687929}" presName="iconBgRect" presStyleLbl="bgShp" presStyleIdx="1" presStyleCnt="6"/>
      <dgm:spPr/>
    </dgm:pt>
    <dgm:pt modelId="{C72C83E1-076A-4275-B5DC-85708AD115E6}" type="pres">
      <dgm:prSet presAssocID="{38CFB5EC-13EC-4016-A4B4-B64D31687929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de"/>
        </a:ext>
      </dgm:extLst>
    </dgm:pt>
    <dgm:pt modelId="{9B15E2F3-D65A-4A13-9869-8CCB770F6F15}" type="pres">
      <dgm:prSet presAssocID="{38CFB5EC-13EC-4016-A4B4-B64D31687929}" presName="spaceRect" presStyleCnt="0"/>
      <dgm:spPr/>
    </dgm:pt>
    <dgm:pt modelId="{A873685D-272F-48CD-88CC-9944110E71EF}" type="pres">
      <dgm:prSet presAssocID="{38CFB5EC-13EC-4016-A4B4-B64D31687929}" presName="textRect" presStyleLbl="revTx" presStyleIdx="1" presStyleCnt="6">
        <dgm:presLayoutVars>
          <dgm:chMax val="1"/>
          <dgm:chPref val="1"/>
        </dgm:presLayoutVars>
      </dgm:prSet>
      <dgm:spPr/>
    </dgm:pt>
    <dgm:pt modelId="{77C4501F-2DBB-40DF-AB4C-2A433BA75438}" type="pres">
      <dgm:prSet presAssocID="{2F4B96F4-3CE6-4303-9DD3-59B91F48FA4D}" presName="sibTrans" presStyleLbl="sibTrans2D1" presStyleIdx="0" presStyleCnt="0"/>
      <dgm:spPr/>
    </dgm:pt>
    <dgm:pt modelId="{A2BE4E58-7806-4986-8F0A-0A7988B4BC85}" type="pres">
      <dgm:prSet presAssocID="{BCAD833B-A525-44DA-A502-8283A896C738}" presName="compNode" presStyleCnt="0"/>
      <dgm:spPr/>
    </dgm:pt>
    <dgm:pt modelId="{6BEAB016-2F33-4696-AA37-DF48CAB613B9}" type="pres">
      <dgm:prSet presAssocID="{BCAD833B-A525-44DA-A502-8283A896C738}" presName="iconBgRect" presStyleLbl="bgShp" presStyleIdx="2" presStyleCnt="6"/>
      <dgm:spPr/>
    </dgm:pt>
    <dgm:pt modelId="{B2A0DDB5-A514-4EC9-8828-86FB429406ED}" type="pres">
      <dgm:prSet presAssocID="{BCAD833B-A525-44DA-A502-8283A896C738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ke"/>
        </a:ext>
      </dgm:extLst>
    </dgm:pt>
    <dgm:pt modelId="{841C06D5-3FD8-471D-B02C-22878D2B0435}" type="pres">
      <dgm:prSet presAssocID="{BCAD833B-A525-44DA-A502-8283A896C738}" presName="spaceRect" presStyleCnt="0"/>
      <dgm:spPr/>
    </dgm:pt>
    <dgm:pt modelId="{1F91AF3D-0EB1-4FEF-BB28-6A7E105DC178}" type="pres">
      <dgm:prSet presAssocID="{BCAD833B-A525-44DA-A502-8283A896C738}" presName="textRect" presStyleLbl="revTx" presStyleIdx="2" presStyleCnt="6">
        <dgm:presLayoutVars>
          <dgm:chMax val="1"/>
          <dgm:chPref val="1"/>
        </dgm:presLayoutVars>
      </dgm:prSet>
      <dgm:spPr/>
    </dgm:pt>
    <dgm:pt modelId="{0FA17CCC-5516-437F-B968-E1FD39F24931}" type="pres">
      <dgm:prSet presAssocID="{DFE26C4A-B9D8-4A36-B9FB-A96C8A90E499}" presName="sibTrans" presStyleLbl="sibTrans2D1" presStyleIdx="0" presStyleCnt="0"/>
      <dgm:spPr/>
    </dgm:pt>
    <dgm:pt modelId="{7A4F2B58-344F-4CCE-B036-32E930C5AA70}" type="pres">
      <dgm:prSet presAssocID="{2CB0ADF2-7BA2-44D4-86D3-AD594A321A92}" presName="compNode" presStyleCnt="0"/>
      <dgm:spPr/>
    </dgm:pt>
    <dgm:pt modelId="{92BFB963-B926-43FE-ABD5-C9A8CA360F5B}" type="pres">
      <dgm:prSet presAssocID="{2CB0ADF2-7BA2-44D4-86D3-AD594A321A92}" presName="iconBgRect" presStyleLbl="bgShp" presStyleIdx="3" presStyleCnt="6"/>
      <dgm:spPr/>
    </dgm:pt>
    <dgm:pt modelId="{A1847E7C-A93B-4145-B5F4-E703E2E0AAE0}" type="pres">
      <dgm:prSet presAssocID="{2CB0ADF2-7BA2-44D4-86D3-AD594A321A92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ingerprint"/>
        </a:ext>
      </dgm:extLst>
    </dgm:pt>
    <dgm:pt modelId="{82B91707-9620-4889-AB6C-266465899408}" type="pres">
      <dgm:prSet presAssocID="{2CB0ADF2-7BA2-44D4-86D3-AD594A321A92}" presName="spaceRect" presStyleCnt="0"/>
      <dgm:spPr/>
    </dgm:pt>
    <dgm:pt modelId="{6AFB8626-4ECF-4F6F-B38E-B8FD8D07DE25}" type="pres">
      <dgm:prSet presAssocID="{2CB0ADF2-7BA2-44D4-86D3-AD594A321A92}" presName="textRect" presStyleLbl="revTx" presStyleIdx="3" presStyleCnt="6">
        <dgm:presLayoutVars>
          <dgm:chMax val="1"/>
          <dgm:chPref val="1"/>
        </dgm:presLayoutVars>
      </dgm:prSet>
      <dgm:spPr/>
    </dgm:pt>
    <dgm:pt modelId="{EEBAECBE-8F6D-40EB-8986-A43EC6BB80B1}" type="pres">
      <dgm:prSet presAssocID="{CBA301B0-E03C-4865-B55A-6F1BB13C28D7}" presName="sibTrans" presStyleLbl="sibTrans2D1" presStyleIdx="0" presStyleCnt="0"/>
      <dgm:spPr/>
    </dgm:pt>
    <dgm:pt modelId="{9DE15DD3-E106-4D01-A5D7-CFC60CC9B374}" type="pres">
      <dgm:prSet presAssocID="{169F2495-73E9-4BDF-A61E-CBAFDDE04074}" presName="compNode" presStyleCnt="0"/>
      <dgm:spPr/>
    </dgm:pt>
    <dgm:pt modelId="{88F6C255-0B63-4CDB-B19D-67CB7564286F}" type="pres">
      <dgm:prSet presAssocID="{169F2495-73E9-4BDF-A61E-CBAFDDE04074}" presName="iconBgRect" presStyleLbl="bgShp" presStyleIdx="4" presStyleCnt="6"/>
      <dgm:spPr/>
    </dgm:pt>
    <dgm:pt modelId="{095C4CDB-EADA-4847-BD7C-A1ACF6364BCF}" type="pres">
      <dgm:prSet presAssocID="{169F2495-73E9-4BDF-A61E-CBAFDDE04074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estionnaire"/>
        </a:ext>
      </dgm:extLst>
    </dgm:pt>
    <dgm:pt modelId="{870B1C87-28BD-4F2A-86C6-3FDB6B2B3D56}" type="pres">
      <dgm:prSet presAssocID="{169F2495-73E9-4BDF-A61E-CBAFDDE04074}" presName="spaceRect" presStyleCnt="0"/>
      <dgm:spPr/>
    </dgm:pt>
    <dgm:pt modelId="{70C0CB50-3652-4AA6-95A2-8D91586D22A6}" type="pres">
      <dgm:prSet presAssocID="{169F2495-73E9-4BDF-A61E-CBAFDDE04074}" presName="textRect" presStyleLbl="revTx" presStyleIdx="4" presStyleCnt="6">
        <dgm:presLayoutVars>
          <dgm:chMax val="1"/>
          <dgm:chPref val="1"/>
        </dgm:presLayoutVars>
      </dgm:prSet>
      <dgm:spPr/>
    </dgm:pt>
    <dgm:pt modelId="{E36FC00A-AFE9-454D-94B6-E8A92A98BC4C}" type="pres">
      <dgm:prSet presAssocID="{26523A41-EF8C-4CA6-AAD2-29F581343F61}" presName="sibTrans" presStyleLbl="sibTrans2D1" presStyleIdx="0" presStyleCnt="0"/>
      <dgm:spPr/>
    </dgm:pt>
    <dgm:pt modelId="{5F4D1027-68DB-480F-BC95-71D351C3304B}" type="pres">
      <dgm:prSet presAssocID="{38962339-FD71-45BC-9778-491620DAD787}" presName="compNode" presStyleCnt="0"/>
      <dgm:spPr/>
    </dgm:pt>
    <dgm:pt modelId="{A7DFD392-2F5F-4F4E-93A2-39FE35362370}" type="pres">
      <dgm:prSet presAssocID="{38962339-FD71-45BC-9778-491620DAD787}" presName="iconBgRect" presStyleLbl="bgShp" presStyleIdx="5" presStyleCnt="6"/>
      <dgm:spPr/>
    </dgm:pt>
    <dgm:pt modelId="{E0AC4747-A1E6-4961-91CC-CA8B9B6C7F41}" type="pres">
      <dgm:prSet presAssocID="{38962339-FD71-45BC-9778-491620DAD787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rg"/>
        </a:ext>
      </dgm:extLst>
    </dgm:pt>
    <dgm:pt modelId="{A96278E8-5077-492A-8970-2509C0DBB11D}" type="pres">
      <dgm:prSet presAssocID="{38962339-FD71-45BC-9778-491620DAD787}" presName="spaceRect" presStyleCnt="0"/>
      <dgm:spPr/>
    </dgm:pt>
    <dgm:pt modelId="{C5E7D426-5643-49F8-BE0B-178A2BFD834E}" type="pres">
      <dgm:prSet presAssocID="{38962339-FD71-45BC-9778-491620DAD787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F6306D10-7532-47D3-BFA2-812644DA689D}" type="presOf" srcId="{3E0930C7-6BFB-4C49-B6D3-1B68E9DE561C}" destId="{F8B450F9-6915-47EB-9F88-C9EDA85AEDEB}" srcOrd="0" destOrd="0" presId="urn:microsoft.com/office/officeart/2018/2/layout/IconCircleList"/>
    <dgm:cxn modelId="{EA65AF15-36F9-4BE8-A1D4-CDD50F539203}" type="presOf" srcId="{DFE26C4A-B9D8-4A36-B9FB-A96C8A90E499}" destId="{0FA17CCC-5516-437F-B968-E1FD39F24931}" srcOrd="0" destOrd="0" presId="urn:microsoft.com/office/officeart/2018/2/layout/IconCircleList"/>
    <dgm:cxn modelId="{A984FC23-42AE-4FAB-9985-DA1FF8FB09B8}" type="presOf" srcId="{D834AA81-B10F-4850-8C86-D26FA0E9366D}" destId="{F81907D8-EC84-4CBC-8E7D-17D2BB6CC331}" srcOrd="0" destOrd="0" presId="urn:microsoft.com/office/officeart/2018/2/layout/IconCircleList"/>
    <dgm:cxn modelId="{36066A3E-6A6B-45AB-AFEC-B27CADEEDB0A}" srcId="{11005D5C-7819-4787-B1D2-B669299E877A}" destId="{2CB0ADF2-7BA2-44D4-86D3-AD594A321A92}" srcOrd="3" destOrd="0" parTransId="{6578A551-A61A-4A2F-A8FC-A6F0EBB09992}" sibTransId="{CBA301B0-E03C-4865-B55A-6F1BB13C28D7}"/>
    <dgm:cxn modelId="{7E3DAD57-4C43-405C-8870-CC834C0C6494}" type="presOf" srcId="{BCAD833B-A525-44DA-A502-8283A896C738}" destId="{1F91AF3D-0EB1-4FEF-BB28-6A7E105DC178}" srcOrd="0" destOrd="0" presId="urn:microsoft.com/office/officeart/2018/2/layout/IconCircleList"/>
    <dgm:cxn modelId="{3407925E-3A8E-4EC1-B8C8-3D733AC6FA32}" type="presOf" srcId="{CBA301B0-E03C-4865-B55A-6F1BB13C28D7}" destId="{EEBAECBE-8F6D-40EB-8986-A43EC6BB80B1}" srcOrd="0" destOrd="0" presId="urn:microsoft.com/office/officeart/2018/2/layout/IconCircleList"/>
    <dgm:cxn modelId="{D4F4ED61-82BC-443F-9F9E-58D093C1F09C}" type="presOf" srcId="{38CFB5EC-13EC-4016-A4B4-B64D31687929}" destId="{A873685D-272F-48CD-88CC-9944110E71EF}" srcOrd="0" destOrd="0" presId="urn:microsoft.com/office/officeart/2018/2/layout/IconCircleList"/>
    <dgm:cxn modelId="{1465817B-340D-461C-8A6F-5E16EDD3872E}" srcId="{11005D5C-7819-4787-B1D2-B669299E877A}" destId="{D834AA81-B10F-4850-8C86-D26FA0E9366D}" srcOrd="0" destOrd="0" parTransId="{4C26F4C2-142F-4149-BEFF-2BE521785DEA}" sibTransId="{3E0930C7-6BFB-4C49-B6D3-1B68E9DE561C}"/>
    <dgm:cxn modelId="{8AFB8D7E-DE99-474F-B122-D8F84016C2B3}" type="presOf" srcId="{26523A41-EF8C-4CA6-AAD2-29F581343F61}" destId="{E36FC00A-AFE9-454D-94B6-E8A92A98BC4C}" srcOrd="0" destOrd="0" presId="urn:microsoft.com/office/officeart/2018/2/layout/IconCircleList"/>
    <dgm:cxn modelId="{3B265787-E086-4300-970D-7CA637518825}" type="presOf" srcId="{2CB0ADF2-7BA2-44D4-86D3-AD594A321A92}" destId="{6AFB8626-4ECF-4F6F-B38E-B8FD8D07DE25}" srcOrd="0" destOrd="0" presId="urn:microsoft.com/office/officeart/2018/2/layout/IconCircleList"/>
    <dgm:cxn modelId="{E40D3889-6E63-48A1-9FE2-B4F6F6B63214}" type="presOf" srcId="{2F4B96F4-3CE6-4303-9DD3-59B91F48FA4D}" destId="{77C4501F-2DBB-40DF-AB4C-2A433BA75438}" srcOrd="0" destOrd="0" presId="urn:microsoft.com/office/officeart/2018/2/layout/IconCircleList"/>
    <dgm:cxn modelId="{2DC630AA-ECA8-4EA9-9AC8-CF98C0A8C62C}" srcId="{11005D5C-7819-4787-B1D2-B669299E877A}" destId="{BCAD833B-A525-44DA-A502-8283A896C738}" srcOrd="2" destOrd="0" parTransId="{54C978A4-180A-4EF4-8E79-E3BD1C298C77}" sibTransId="{DFE26C4A-B9D8-4A36-B9FB-A96C8A90E499}"/>
    <dgm:cxn modelId="{29B2FFAD-8DD6-4002-9818-D8C31ACC0D98}" type="presOf" srcId="{11005D5C-7819-4787-B1D2-B669299E877A}" destId="{71415FC7-BCFC-4BDE-978E-254AC919C576}" srcOrd="0" destOrd="0" presId="urn:microsoft.com/office/officeart/2018/2/layout/IconCircleList"/>
    <dgm:cxn modelId="{95E2F5B9-AC56-4702-B42C-D44F23DCF69B}" type="presOf" srcId="{169F2495-73E9-4BDF-A61E-CBAFDDE04074}" destId="{70C0CB50-3652-4AA6-95A2-8D91586D22A6}" srcOrd="0" destOrd="0" presId="urn:microsoft.com/office/officeart/2018/2/layout/IconCircleList"/>
    <dgm:cxn modelId="{30F84FD3-752F-47D5-91ED-C1A39A185E0F}" srcId="{11005D5C-7819-4787-B1D2-B669299E877A}" destId="{169F2495-73E9-4BDF-A61E-CBAFDDE04074}" srcOrd="4" destOrd="0" parTransId="{4A939683-1AB3-4B1A-900D-132D3AA51460}" sibTransId="{26523A41-EF8C-4CA6-AAD2-29F581343F61}"/>
    <dgm:cxn modelId="{7727EDE7-5251-4BFF-96F1-5D28958EB25A}" srcId="{11005D5C-7819-4787-B1D2-B669299E877A}" destId="{38CFB5EC-13EC-4016-A4B4-B64D31687929}" srcOrd="1" destOrd="0" parTransId="{FA0AAA24-AD62-4CEE-8D2C-241E6C76EE68}" sibTransId="{2F4B96F4-3CE6-4303-9DD3-59B91F48FA4D}"/>
    <dgm:cxn modelId="{14DA86F7-B370-43CE-8495-03ADB3AC034A}" type="presOf" srcId="{38962339-FD71-45BC-9778-491620DAD787}" destId="{C5E7D426-5643-49F8-BE0B-178A2BFD834E}" srcOrd="0" destOrd="0" presId="urn:microsoft.com/office/officeart/2018/2/layout/IconCircleList"/>
    <dgm:cxn modelId="{02F69FFC-37BF-4D89-B4FD-E1FC115284D7}" srcId="{11005D5C-7819-4787-B1D2-B669299E877A}" destId="{38962339-FD71-45BC-9778-491620DAD787}" srcOrd="5" destOrd="0" parTransId="{D34F0CDC-C12C-4B18-9FA5-D6866E90A503}" sibTransId="{36A0019B-3845-4FE6-BAE2-5F5B0733CC5B}"/>
    <dgm:cxn modelId="{9776A7DD-F9F7-46BE-97B1-A7B7144A5ADF}" type="presParOf" srcId="{71415FC7-BCFC-4BDE-978E-254AC919C576}" destId="{837E23CC-96CB-4ACE-8E3C-40AFB6E499EE}" srcOrd="0" destOrd="0" presId="urn:microsoft.com/office/officeart/2018/2/layout/IconCircleList"/>
    <dgm:cxn modelId="{0F6D3E69-C2A0-47C9-A5FE-3FA98BED80CE}" type="presParOf" srcId="{837E23CC-96CB-4ACE-8E3C-40AFB6E499EE}" destId="{4BCA6669-0867-4274-9B81-B436C792D0B2}" srcOrd="0" destOrd="0" presId="urn:microsoft.com/office/officeart/2018/2/layout/IconCircleList"/>
    <dgm:cxn modelId="{48960003-AE95-4BAD-8293-DB746F412DFB}" type="presParOf" srcId="{4BCA6669-0867-4274-9B81-B436C792D0B2}" destId="{ABEC0BB0-89D5-424B-92AA-DE05D8B4A05E}" srcOrd="0" destOrd="0" presId="urn:microsoft.com/office/officeart/2018/2/layout/IconCircleList"/>
    <dgm:cxn modelId="{035796D8-A1B1-40BC-99F2-17952F0B06D3}" type="presParOf" srcId="{4BCA6669-0867-4274-9B81-B436C792D0B2}" destId="{CBBA9974-5F20-4CE2-B525-BA8F5E50519F}" srcOrd="1" destOrd="0" presId="urn:microsoft.com/office/officeart/2018/2/layout/IconCircleList"/>
    <dgm:cxn modelId="{F1AD26A7-8360-48A9-9BA2-B58CF549C0CB}" type="presParOf" srcId="{4BCA6669-0867-4274-9B81-B436C792D0B2}" destId="{FC31FB7E-B8DB-4808-B725-17E52DF12BE8}" srcOrd="2" destOrd="0" presId="urn:microsoft.com/office/officeart/2018/2/layout/IconCircleList"/>
    <dgm:cxn modelId="{F4D26BED-8682-44D2-9EC0-D2EC7CACE869}" type="presParOf" srcId="{4BCA6669-0867-4274-9B81-B436C792D0B2}" destId="{F81907D8-EC84-4CBC-8E7D-17D2BB6CC331}" srcOrd="3" destOrd="0" presId="urn:microsoft.com/office/officeart/2018/2/layout/IconCircleList"/>
    <dgm:cxn modelId="{07289D23-EF0D-4F37-B3D9-B10792E1FC33}" type="presParOf" srcId="{837E23CC-96CB-4ACE-8E3C-40AFB6E499EE}" destId="{F8B450F9-6915-47EB-9F88-C9EDA85AEDEB}" srcOrd="1" destOrd="0" presId="urn:microsoft.com/office/officeart/2018/2/layout/IconCircleList"/>
    <dgm:cxn modelId="{886095A5-906F-4EE0-A9EF-D3F63F5C4F42}" type="presParOf" srcId="{837E23CC-96CB-4ACE-8E3C-40AFB6E499EE}" destId="{F6CB4BEC-525C-480C-9D93-18C5E38DEC63}" srcOrd="2" destOrd="0" presId="urn:microsoft.com/office/officeart/2018/2/layout/IconCircleList"/>
    <dgm:cxn modelId="{14B40D05-5E36-464C-A869-6A6A5E6E307A}" type="presParOf" srcId="{F6CB4BEC-525C-480C-9D93-18C5E38DEC63}" destId="{E7AB78FE-C0C5-4691-BAC8-4C8810B1A546}" srcOrd="0" destOrd="0" presId="urn:microsoft.com/office/officeart/2018/2/layout/IconCircleList"/>
    <dgm:cxn modelId="{398FDBD2-3622-4C21-A850-9C13D4FEBF6C}" type="presParOf" srcId="{F6CB4BEC-525C-480C-9D93-18C5E38DEC63}" destId="{C72C83E1-076A-4275-B5DC-85708AD115E6}" srcOrd="1" destOrd="0" presId="urn:microsoft.com/office/officeart/2018/2/layout/IconCircleList"/>
    <dgm:cxn modelId="{6F5382B5-ACC6-454C-9DDE-0946DDB91569}" type="presParOf" srcId="{F6CB4BEC-525C-480C-9D93-18C5E38DEC63}" destId="{9B15E2F3-D65A-4A13-9869-8CCB770F6F15}" srcOrd="2" destOrd="0" presId="urn:microsoft.com/office/officeart/2018/2/layout/IconCircleList"/>
    <dgm:cxn modelId="{6BBBD69D-17DD-4BF5-BA9C-1A608BFFF580}" type="presParOf" srcId="{F6CB4BEC-525C-480C-9D93-18C5E38DEC63}" destId="{A873685D-272F-48CD-88CC-9944110E71EF}" srcOrd="3" destOrd="0" presId="urn:microsoft.com/office/officeart/2018/2/layout/IconCircleList"/>
    <dgm:cxn modelId="{9EEDFF06-5CE9-4764-B3A3-9187AD604B03}" type="presParOf" srcId="{837E23CC-96CB-4ACE-8E3C-40AFB6E499EE}" destId="{77C4501F-2DBB-40DF-AB4C-2A433BA75438}" srcOrd="3" destOrd="0" presId="urn:microsoft.com/office/officeart/2018/2/layout/IconCircleList"/>
    <dgm:cxn modelId="{7E62496C-909F-4E89-AC20-04CBA792464C}" type="presParOf" srcId="{837E23CC-96CB-4ACE-8E3C-40AFB6E499EE}" destId="{A2BE4E58-7806-4986-8F0A-0A7988B4BC85}" srcOrd="4" destOrd="0" presId="urn:microsoft.com/office/officeart/2018/2/layout/IconCircleList"/>
    <dgm:cxn modelId="{FEB07AE8-9A49-4A3C-8DCE-C7027D2ECA4E}" type="presParOf" srcId="{A2BE4E58-7806-4986-8F0A-0A7988B4BC85}" destId="{6BEAB016-2F33-4696-AA37-DF48CAB613B9}" srcOrd="0" destOrd="0" presId="urn:microsoft.com/office/officeart/2018/2/layout/IconCircleList"/>
    <dgm:cxn modelId="{53528592-EE34-411D-BE82-36890723B965}" type="presParOf" srcId="{A2BE4E58-7806-4986-8F0A-0A7988B4BC85}" destId="{B2A0DDB5-A514-4EC9-8828-86FB429406ED}" srcOrd="1" destOrd="0" presId="urn:microsoft.com/office/officeart/2018/2/layout/IconCircleList"/>
    <dgm:cxn modelId="{16B4AE34-B0F3-4BBF-9C77-57AA21D8D89C}" type="presParOf" srcId="{A2BE4E58-7806-4986-8F0A-0A7988B4BC85}" destId="{841C06D5-3FD8-471D-B02C-22878D2B0435}" srcOrd="2" destOrd="0" presId="urn:microsoft.com/office/officeart/2018/2/layout/IconCircleList"/>
    <dgm:cxn modelId="{918F92B2-F8EE-4CBF-9A00-5CE96909C11B}" type="presParOf" srcId="{A2BE4E58-7806-4986-8F0A-0A7988B4BC85}" destId="{1F91AF3D-0EB1-4FEF-BB28-6A7E105DC178}" srcOrd="3" destOrd="0" presId="urn:microsoft.com/office/officeart/2018/2/layout/IconCircleList"/>
    <dgm:cxn modelId="{459C88C2-FA7B-47D5-A10E-C52A509BD180}" type="presParOf" srcId="{837E23CC-96CB-4ACE-8E3C-40AFB6E499EE}" destId="{0FA17CCC-5516-437F-B968-E1FD39F24931}" srcOrd="5" destOrd="0" presId="urn:microsoft.com/office/officeart/2018/2/layout/IconCircleList"/>
    <dgm:cxn modelId="{EFDA02F1-BFA5-4C98-BFC3-11D17213D266}" type="presParOf" srcId="{837E23CC-96CB-4ACE-8E3C-40AFB6E499EE}" destId="{7A4F2B58-344F-4CCE-B036-32E930C5AA70}" srcOrd="6" destOrd="0" presId="urn:microsoft.com/office/officeart/2018/2/layout/IconCircleList"/>
    <dgm:cxn modelId="{14B1E5BA-5867-4298-A59E-4A47F0E5303E}" type="presParOf" srcId="{7A4F2B58-344F-4CCE-B036-32E930C5AA70}" destId="{92BFB963-B926-43FE-ABD5-C9A8CA360F5B}" srcOrd="0" destOrd="0" presId="urn:microsoft.com/office/officeart/2018/2/layout/IconCircleList"/>
    <dgm:cxn modelId="{452C36BB-4315-4F17-83F2-C67E9A16CC0D}" type="presParOf" srcId="{7A4F2B58-344F-4CCE-B036-32E930C5AA70}" destId="{A1847E7C-A93B-4145-B5F4-E703E2E0AAE0}" srcOrd="1" destOrd="0" presId="urn:microsoft.com/office/officeart/2018/2/layout/IconCircleList"/>
    <dgm:cxn modelId="{5B25D137-BBDD-4A2A-B9DD-50025105F432}" type="presParOf" srcId="{7A4F2B58-344F-4CCE-B036-32E930C5AA70}" destId="{82B91707-9620-4889-AB6C-266465899408}" srcOrd="2" destOrd="0" presId="urn:microsoft.com/office/officeart/2018/2/layout/IconCircleList"/>
    <dgm:cxn modelId="{C91AC68B-B692-46F4-937A-0556FFD39E30}" type="presParOf" srcId="{7A4F2B58-344F-4CCE-B036-32E930C5AA70}" destId="{6AFB8626-4ECF-4F6F-B38E-B8FD8D07DE25}" srcOrd="3" destOrd="0" presId="urn:microsoft.com/office/officeart/2018/2/layout/IconCircleList"/>
    <dgm:cxn modelId="{2C75D064-4DAC-4A8D-B39E-9E6CA83CB496}" type="presParOf" srcId="{837E23CC-96CB-4ACE-8E3C-40AFB6E499EE}" destId="{EEBAECBE-8F6D-40EB-8986-A43EC6BB80B1}" srcOrd="7" destOrd="0" presId="urn:microsoft.com/office/officeart/2018/2/layout/IconCircleList"/>
    <dgm:cxn modelId="{96C3C507-D653-44C3-A28D-2869CC082F3A}" type="presParOf" srcId="{837E23CC-96CB-4ACE-8E3C-40AFB6E499EE}" destId="{9DE15DD3-E106-4D01-A5D7-CFC60CC9B374}" srcOrd="8" destOrd="0" presId="urn:microsoft.com/office/officeart/2018/2/layout/IconCircleList"/>
    <dgm:cxn modelId="{434FE5A4-CF47-41ED-9D44-7A2C74E556F2}" type="presParOf" srcId="{9DE15DD3-E106-4D01-A5D7-CFC60CC9B374}" destId="{88F6C255-0B63-4CDB-B19D-67CB7564286F}" srcOrd="0" destOrd="0" presId="urn:microsoft.com/office/officeart/2018/2/layout/IconCircleList"/>
    <dgm:cxn modelId="{9493857B-3F55-4C9F-8AF5-ECB8DC00CDF6}" type="presParOf" srcId="{9DE15DD3-E106-4D01-A5D7-CFC60CC9B374}" destId="{095C4CDB-EADA-4847-BD7C-A1ACF6364BCF}" srcOrd="1" destOrd="0" presId="urn:microsoft.com/office/officeart/2018/2/layout/IconCircleList"/>
    <dgm:cxn modelId="{CFF88014-C83C-45BA-8490-F4C0A4008FB2}" type="presParOf" srcId="{9DE15DD3-E106-4D01-A5D7-CFC60CC9B374}" destId="{870B1C87-28BD-4F2A-86C6-3FDB6B2B3D56}" srcOrd="2" destOrd="0" presId="urn:microsoft.com/office/officeart/2018/2/layout/IconCircleList"/>
    <dgm:cxn modelId="{62A8BF24-CDFD-417B-B0FB-998E57FB1BB9}" type="presParOf" srcId="{9DE15DD3-E106-4D01-A5D7-CFC60CC9B374}" destId="{70C0CB50-3652-4AA6-95A2-8D91586D22A6}" srcOrd="3" destOrd="0" presId="urn:microsoft.com/office/officeart/2018/2/layout/IconCircleList"/>
    <dgm:cxn modelId="{10CA082C-DA79-4059-9917-45C81CDC808A}" type="presParOf" srcId="{837E23CC-96CB-4ACE-8E3C-40AFB6E499EE}" destId="{E36FC00A-AFE9-454D-94B6-E8A92A98BC4C}" srcOrd="9" destOrd="0" presId="urn:microsoft.com/office/officeart/2018/2/layout/IconCircleList"/>
    <dgm:cxn modelId="{97ACFAFE-EB95-47D3-8197-2F71C781D695}" type="presParOf" srcId="{837E23CC-96CB-4ACE-8E3C-40AFB6E499EE}" destId="{5F4D1027-68DB-480F-BC95-71D351C3304B}" srcOrd="10" destOrd="0" presId="urn:microsoft.com/office/officeart/2018/2/layout/IconCircleList"/>
    <dgm:cxn modelId="{28B2FEDC-0B5D-4CDC-BE68-F31803F6886D}" type="presParOf" srcId="{5F4D1027-68DB-480F-BC95-71D351C3304B}" destId="{A7DFD392-2F5F-4F4E-93A2-39FE35362370}" srcOrd="0" destOrd="0" presId="urn:microsoft.com/office/officeart/2018/2/layout/IconCircleList"/>
    <dgm:cxn modelId="{1BDB666D-5A34-4D17-B331-5E9808686C1F}" type="presParOf" srcId="{5F4D1027-68DB-480F-BC95-71D351C3304B}" destId="{E0AC4747-A1E6-4961-91CC-CA8B9B6C7F41}" srcOrd="1" destOrd="0" presId="urn:microsoft.com/office/officeart/2018/2/layout/IconCircleList"/>
    <dgm:cxn modelId="{1C5289F5-DCBA-4E2B-AB71-66AD2CE2C362}" type="presParOf" srcId="{5F4D1027-68DB-480F-BC95-71D351C3304B}" destId="{A96278E8-5077-492A-8970-2509C0DBB11D}" srcOrd="2" destOrd="0" presId="urn:microsoft.com/office/officeart/2018/2/layout/IconCircleList"/>
    <dgm:cxn modelId="{047B2944-0560-4D3B-A296-CBCA16FE9FDE}" type="presParOf" srcId="{5F4D1027-68DB-480F-BC95-71D351C3304B}" destId="{C5E7D426-5643-49F8-BE0B-178A2BFD834E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225DC4E-6D1D-4631-BD8A-9C683401F09F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39A4237A-98CB-4649-BD43-9A100FAC27B1}">
      <dgm:prSet/>
      <dgm:spPr/>
      <dgm:t>
        <a:bodyPr/>
        <a:lstStyle/>
        <a:p>
          <a:r>
            <a:rPr lang="en-US"/>
            <a:t>Sequencing (a short history)</a:t>
          </a:r>
        </a:p>
      </dgm:t>
    </dgm:pt>
    <dgm:pt modelId="{EF33D163-089F-4D3D-B59E-60187B732750}" type="parTrans" cxnId="{41C8584D-6A55-4B93-93E6-B0E9B7D4FB6A}">
      <dgm:prSet/>
      <dgm:spPr/>
      <dgm:t>
        <a:bodyPr/>
        <a:lstStyle/>
        <a:p>
          <a:endParaRPr lang="en-US"/>
        </a:p>
      </dgm:t>
    </dgm:pt>
    <dgm:pt modelId="{906ED32B-D65B-49EA-9C5E-0ADD19C4E1F8}" type="sibTrans" cxnId="{41C8584D-6A55-4B93-93E6-B0E9B7D4FB6A}">
      <dgm:prSet/>
      <dgm:spPr/>
      <dgm:t>
        <a:bodyPr/>
        <a:lstStyle/>
        <a:p>
          <a:endParaRPr lang="en-US"/>
        </a:p>
      </dgm:t>
    </dgm:pt>
    <dgm:pt modelId="{6FFDF909-D071-499D-962D-DA3DC4A47BE4}">
      <dgm:prSet/>
      <dgm:spPr/>
      <dgm:t>
        <a:bodyPr/>
        <a:lstStyle/>
        <a:p>
          <a:r>
            <a:rPr lang="en-US"/>
            <a:t>Main NG-sequencing platforms</a:t>
          </a:r>
        </a:p>
      </dgm:t>
    </dgm:pt>
    <dgm:pt modelId="{861999A5-7DBB-4AB6-83D4-DA15859222B0}" type="parTrans" cxnId="{C20C324E-65D3-451A-9804-0CB4A489C6D4}">
      <dgm:prSet/>
      <dgm:spPr/>
      <dgm:t>
        <a:bodyPr/>
        <a:lstStyle/>
        <a:p>
          <a:endParaRPr lang="en-US"/>
        </a:p>
      </dgm:t>
    </dgm:pt>
    <dgm:pt modelId="{0D3DB3C6-73E9-41D4-B79A-7811F7DDE14E}" type="sibTrans" cxnId="{C20C324E-65D3-451A-9804-0CB4A489C6D4}">
      <dgm:prSet/>
      <dgm:spPr/>
      <dgm:t>
        <a:bodyPr/>
        <a:lstStyle/>
        <a:p>
          <a:endParaRPr lang="en-US"/>
        </a:p>
      </dgm:t>
    </dgm:pt>
    <dgm:pt modelId="{62744AC9-6B79-43A3-9FBB-596ECE7F49E5}">
      <dgm:prSet/>
      <dgm:spPr/>
      <dgm:t>
        <a:bodyPr/>
        <a:lstStyle/>
        <a:p>
          <a:r>
            <a:rPr lang="en-US"/>
            <a:t>The Illumina platform</a:t>
          </a:r>
        </a:p>
      </dgm:t>
    </dgm:pt>
    <dgm:pt modelId="{6CB048E2-CFFC-4DE2-8D20-06451F3F6522}" type="parTrans" cxnId="{383F25D5-A33F-41AE-B152-E16256DD3A9E}">
      <dgm:prSet/>
      <dgm:spPr/>
      <dgm:t>
        <a:bodyPr/>
        <a:lstStyle/>
        <a:p>
          <a:endParaRPr lang="en-US"/>
        </a:p>
      </dgm:t>
    </dgm:pt>
    <dgm:pt modelId="{1378337F-2CA7-44FE-A874-EE64689AD353}" type="sibTrans" cxnId="{383F25D5-A33F-41AE-B152-E16256DD3A9E}">
      <dgm:prSet/>
      <dgm:spPr/>
      <dgm:t>
        <a:bodyPr/>
        <a:lstStyle/>
        <a:p>
          <a:endParaRPr lang="en-US"/>
        </a:p>
      </dgm:t>
    </dgm:pt>
    <dgm:pt modelId="{40DB5788-18A2-4721-BD76-23740FCB32C8}">
      <dgm:prSet/>
      <dgm:spPr/>
      <dgm:t>
        <a:bodyPr/>
        <a:lstStyle/>
        <a:p>
          <a:r>
            <a:rPr lang="en-US"/>
            <a:t>Sequencing strategies</a:t>
          </a:r>
        </a:p>
      </dgm:t>
    </dgm:pt>
    <dgm:pt modelId="{79E3968C-A6BB-4660-8FBC-8C5315D26076}" type="parTrans" cxnId="{A4EFC427-1C47-4B80-9824-7B0A26C02C7D}">
      <dgm:prSet/>
      <dgm:spPr/>
      <dgm:t>
        <a:bodyPr/>
        <a:lstStyle/>
        <a:p>
          <a:endParaRPr lang="en-US"/>
        </a:p>
      </dgm:t>
    </dgm:pt>
    <dgm:pt modelId="{7DBAF0F1-2CF9-4B0E-B63D-D732C59AA3E1}" type="sibTrans" cxnId="{A4EFC427-1C47-4B80-9824-7B0A26C02C7D}">
      <dgm:prSet/>
      <dgm:spPr/>
      <dgm:t>
        <a:bodyPr/>
        <a:lstStyle/>
        <a:p>
          <a:endParaRPr lang="en-US"/>
        </a:p>
      </dgm:t>
    </dgm:pt>
    <dgm:pt modelId="{023C1310-E169-4977-BE0C-EE96ACF16CE8}" type="pres">
      <dgm:prSet presAssocID="{8225DC4E-6D1D-4631-BD8A-9C683401F09F}" presName="root" presStyleCnt="0">
        <dgm:presLayoutVars>
          <dgm:dir/>
          <dgm:resizeHandles val="exact"/>
        </dgm:presLayoutVars>
      </dgm:prSet>
      <dgm:spPr/>
    </dgm:pt>
    <dgm:pt modelId="{4316503B-1A2F-4065-A080-7AB22BCF5D3E}" type="pres">
      <dgm:prSet presAssocID="{39A4237A-98CB-4649-BD43-9A100FAC27B1}" presName="compNode" presStyleCnt="0"/>
      <dgm:spPr/>
    </dgm:pt>
    <dgm:pt modelId="{8794C3C3-E3FD-4DCA-9647-A9DD7BDC22AA}" type="pres">
      <dgm:prSet presAssocID="{39A4237A-98CB-4649-BD43-9A100FAC27B1}" presName="bgRect" presStyleLbl="bgShp" presStyleIdx="0" presStyleCnt="4"/>
      <dgm:spPr/>
    </dgm:pt>
    <dgm:pt modelId="{4F657EBC-9340-4EE8-ABA8-908EC9A32506}" type="pres">
      <dgm:prSet presAssocID="{39A4237A-98CB-4649-BD43-9A100FAC27B1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istory"/>
        </a:ext>
      </dgm:extLst>
    </dgm:pt>
    <dgm:pt modelId="{2761146E-8448-4C36-B555-D5844EAEEA98}" type="pres">
      <dgm:prSet presAssocID="{39A4237A-98CB-4649-BD43-9A100FAC27B1}" presName="spaceRect" presStyleCnt="0"/>
      <dgm:spPr/>
    </dgm:pt>
    <dgm:pt modelId="{E363824A-3B4E-4ADE-9469-8028FC4969B8}" type="pres">
      <dgm:prSet presAssocID="{39A4237A-98CB-4649-BD43-9A100FAC27B1}" presName="parTx" presStyleLbl="revTx" presStyleIdx="0" presStyleCnt="4">
        <dgm:presLayoutVars>
          <dgm:chMax val="0"/>
          <dgm:chPref val="0"/>
        </dgm:presLayoutVars>
      </dgm:prSet>
      <dgm:spPr/>
    </dgm:pt>
    <dgm:pt modelId="{4C958324-053F-4AFD-A662-A3FB3B3D47DA}" type="pres">
      <dgm:prSet presAssocID="{906ED32B-D65B-49EA-9C5E-0ADD19C4E1F8}" presName="sibTrans" presStyleCnt="0"/>
      <dgm:spPr/>
    </dgm:pt>
    <dgm:pt modelId="{6A279526-A65F-4D1A-BCEB-D7B2E228BD2E}" type="pres">
      <dgm:prSet presAssocID="{6FFDF909-D071-499D-962D-DA3DC4A47BE4}" presName="compNode" presStyleCnt="0"/>
      <dgm:spPr/>
    </dgm:pt>
    <dgm:pt modelId="{94E15CF7-31FB-4B15-98C3-40119ACD1307}" type="pres">
      <dgm:prSet presAssocID="{6FFDF909-D071-499D-962D-DA3DC4A47BE4}" presName="bgRect" presStyleLbl="bgShp" presStyleIdx="1" presStyleCnt="4"/>
      <dgm:spPr/>
    </dgm:pt>
    <dgm:pt modelId="{E498F556-E4AA-4E3F-9E1D-4D871C40789C}" type="pres">
      <dgm:prSet presAssocID="{6FFDF909-D071-499D-962D-DA3DC4A47BE4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aptop Secure"/>
        </a:ext>
      </dgm:extLst>
    </dgm:pt>
    <dgm:pt modelId="{AEEB3868-32E0-472E-AAD9-3AD579B4FEBE}" type="pres">
      <dgm:prSet presAssocID="{6FFDF909-D071-499D-962D-DA3DC4A47BE4}" presName="spaceRect" presStyleCnt="0"/>
      <dgm:spPr/>
    </dgm:pt>
    <dgm:pt modelId="{19BD2649-50F0-4A7D-A875-8AE365A522FB}" type="pres">
      <dgm:prSet presAssocID="{6FFDF909-D071-499D-962D-DA3DC4A47BE4}" presName="parTx" presStyleLbl="revTx" presStyleIdx="1" presStyleCnt="4">
        <dgm:presLayoutVars>
          <dgm:chMax val="0"/>
          <dgm:chPref val="0"/>
        </dgm:presLayoutVars>
      </dgm:prSet>
      <dgm:spPr/>
    </dgm:pt>
    <dgm:pt modelId="{62A5E4C9-23F8-4D09-BE57-98BF0FE9BACE}" type="pres">
      <dgm:prSet presAssocID="{0D3DB3C6-73E9-41D4-B79A-7811F7DDE14E}" presName="sibTrans" presStyleCnt="0"/>
      <dgm:spPr/>
    </dgm:pt>
    <dgm:pt modelId="{11FC5CA1-9927-47D8-9FA3-65C82B5D84EA}" type="pres">
      <dgm:prSet presAssocID="{62744AC9-6B79-43A3-9FBB-596ECE7F49E5}" presName="compNode" presStyleCnt="0"/>
      <dgm:spPr/>
    </dgm:pt>
    <dgm:pt modelId="{89A1CC55-18BE-4A7D-B3A5-9DCF68BA3242}" type="pres">
      <dgm:prSet presAssocID="{62744AC9-6B79-43A3-9FBB-596ECE7F49E5}" presName="bgRect" presStyleLbl="bgShp" presStyleIdx="2" presStyleCnt="4"/>
      <dgm:spPr/>
    </dgm:pt>
    <dgm:pt modelId="{3EF359D0-984C-4B52-BB5D-9D7F1B9B5C23}" type="pres">
      <dgm:prSet presAssocID="{62744AC9-6B79-43A3-9FBB-596ECE7F49E5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tton"/>
        </a:ext>
      </dgm:extLst>
    </dgm:pt>
    <dgm:pt modelId="{E009E69F-8890-4138-97FB-F3C3B280C78B}" type="pres">
      <dgm:prSet presAssocID="{62744AC9-6B79-43A3-9FBB-596ECE7F49E5}" presName="spaceRect" presStyleCnt="0"/>
      <dgm:spPr/>
    </dgm:pt>
    <dgm:pt modelId="{C7524C29-BC03-4021-867A-D53D7F6C081D}" type="pres">
      <dgm:prSet presAssocID="{62744AC9-6B79-43A3-9FBB-596ECE7F49E5}" presName="parTx" presStyleLbl="revTx" presStyleIdx="2" presStyleCnt="4">
        <dgm:presLayoutVars>
          <dgm:chMax val="0"/>
          <dgm:chPref val="0"/>
        </dgm:presLayoutVars>
      </dgm:prSet>
      <dgm:spPr/>
    </dgm:pt>
    <dgm:pt modelId="{A15576CB-302C-447E-B389-591F50CB108F}" type="pres">
      <dgm:prSet presAssocID="{1378337F-2CA7-44FE-A874-EE64689AD353}" presName="sibTrans" presStyleCnt="0"/>
      <dgm:spPr/>
    </dgm:pt>
    <dgm:pt modelId="{EFBBD18D-A0B0-4ECC-8EE1-9A463FD97548}" type="pres">
      <dgm:prSet presAssocID="{40DB5788-18A2-4721-BD76-23740FCB32C8}" presName="compNode" presStyleCnt="0"/>
      <dgm:spPr/>
    </dgm:pt>
    <dgm:pt modelId="{EA943AEA-6CF7-4F05-B35E-DC94B8594654}" type="pres">
      <dgm:prSet presAssocID="{40DB5788-18A2-4721-BD76-23740FCB32C8}" presName="bgRect" presStyleLbl="bgShp" presStyleIdx="3" presStyleCnt="4"/>
      <dgm:spPr/>
    </dgm:pt>
    <dgm:pt modelId="{26394125-EC00-4B71-B3AA-29BD0FE3EE04}" type="pres">
      <dgm:prSet presAssocID="{40DB5788-18A2-4721-BD76-23740FCB32C8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C1"/>
        </a:ext>
      </dgm:extLst>
    </dgm:pt>
    <dgm:pt modelId="{8408EAA9-8B9B-4E11-859B-251F73E21C20}" type="pres">
      <dgm:prSet presAssocID="{40DB5788-18A2-4721-BD76-23740FCB32C8}" presName="spaceRect" presStyleCnt="0"/>
      <dgm:spPr/>
    </dgm:pt>
    <dgm:pt modelId="{CB6C7C48-091F-4382-8873-38FDA2D62E9F}" type="pres">
      <dgm:prSet presAssocID="{40DB5788-18A2-4721-BD76-23740FCB32C8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F99F830E-CC46-405E-B356-3813A40BA742}" type="presOf" srcId="{39A4237A-98CB-4649-BD43-9A100FAC27B1}" destId="{E363824A-3B4E-4ADE-9469-8028FC4969B8}" srcOrd="0" destOrd="0" presId="urn:microsoft.com/office/officeart/2018/2/layout/IconVerticalSolidList"/>
    <dgm:cxn modelId="{2FE23A24-BE87-4104-9D17-82F79C147D70}" type="presOf" srcId="{40DB5788-18A2-4721-BD76-23740FCB32C8}" destId="{CB6C7C48-091F-4382-8873-38FDA2D62E9F}" srcOrd="0" destOrd="0" presId="urn:microsoft.com/office/officeart/2018/2/layout/IconVerticalSolidList"/>
    <dgm:cxn modelId="{A4EFC427-1C47-4B80-9824-7B0A26C02C7D}" srcId="{8225DC4E-6D1D-4631-BD8A-9C683401F09F}" destId="{40DB5788-18A2-4721-BD76-23740FCB32C8}" srcOrd="3" destOrd="0" parTransId="{79E3968C-A6BB-4660-8FBC-8C5315D26076}" sibTransId="{7DBAF0F1-2CF9-4B0E-B63D-D732C59AA3E1}"/>
    <dgm:cxn modelId="{2C7A0B29-DF9F-46E4-A7C9-A28693FDA4F2}" type="presOf" srcId="{6FFDF909-D071-499D-962D-DA3DC4A47BE4}" destId="{19BD2649-50F0-4A7D-A875-8AE365A522FB}" srcOrd="0" destOrd="0" presId="urn:microsoft.com/office/officeart/2018/2/layout/IconVerticalSolidList"/>
    <dgm:cxn modelId="{41C8584D-6A55-4B93-93E6-B0E9B7D4FB6A}" srcId="{8225DC4E-6D1D-4631-BD8A-9C683401F09F}" destId="{39A4237A-98CB-4649-BD43-9A100FAC27B1}" srcOrd="0" destOrd="0" parTransId="{EF33D163-089F-4D3D-B59E-60187B732750}" sibTransId="{906ED32B-D65B-49EA-9C5E-0ADD19C4E1F8}"/>
    <dgm:cxn modelId="{C20C324E-65D3-451A-9804-0CB4A489C6D4}" srcId="{8225DC4E-6D1D-4631-BD8A-9C683401F09F}" destId="{6FFDF909-D071-499D-962D-DA3DC4A47BE4}" srcOrd="1" destOrd="0" parTransId="{861999A5-7DBB-4AB6-83D4-DA15859222B0}" sibTransId="{0D3DB3C6-73E9-41D4-B79A-7811F7DDE14E}"/>
    <dgm:cxn modelId="{4EFFB281-108C-49F7-9A9A-137EE588DB6C}" type="presOf" srcId="{8225DC4E-6D1D-4631-BD8A-9C683401F09F}" destId="{023C1310-E169-4977-BE0C-EE96ACF16CE8}" srcOrd="0" destOrd="0" presId="urn:microsoft.com/office/officeart/2018/2/layout/IconVerticalSolidList"/>
    <dgm:cxn modelId="{383F25D5-A33F-41AE-B152-E16256DD3A9E}" srcId="{8225DC4E-6D1D-4631-BD8A-9C683401F09F}" destId="{62744AC9-6B79-43A3-9FBB-596ECE7F49E5}" srcOrd="2" destOrd="0" parTransId="{6CB048E2-CFFC-4DE2-8D20-06451F3F6522}" sibTransId="{1378337F-2CA7-44FE-A874-EE64689AD353}"/>
    <dgm:cxn modelId="{E0A0ECDE-7D80-4376-AD6C-B6724173A723}" type="presOf" srcId="{62744AC9-6B79-43A3-9FBB-596ECE7F49E5}" destId="{C7524C29-BC03-4021-867A-D53D7F6C081D}" srcOrd="0" destOrd="0" presId="urn:microsoft.com/office/officeart/2018/2/layout/IconVerticalSolidList"/>
    <dgm:cxn modelId="{D32ECF65-E212-455D-94EB-C4030B781CB6}" type="presParOf" srcId="{023C1310-E169-4977-BE0C-EE96ACF16CE8}" destId="{4316503B-1A2F-4065-A080-7AB22BCF5D3E}" srcOrd="0" destOrd="0" presId="urn:microsoft.com/office/officeart/2018/2/layout/IconVerticalSolidList"/>
    <dgm:cxn modelId="{AAC8CE27-811D-4AE2-A1BF-6003167125D3}" type="presParOf" srcId="{4316503B-1A2F-4065-A080-7AB22BCF5D3E}" destId="{8794C3C3-E3FD-4DCA-9647-A9DD7BDC22AA}" srcOrd="0" destOrd="0" presId="urn:microsoft.com/office/officeart/2018/2/layout/IconVerticalSolidList"/>
    <dgm:cxn modelId="{2154FB09-AE70-43DF-81EB-3E48F20DB859}" type="presParOf" srcId="{4316503B-1A2F-4065-A080-7AB22BCF5D3E}" destId="{4F657EBC-9340-4EE8-ABA8-908EC9A32506}" srcOrd="1" destOrd="0" presId="urn:microsoft.com/office/officeart/2018/2/layout/IconVerticalSolidList"/>
    <dgm:cxn modelId="{76486B8E-F765-4509-9282-1A8DCE8D3E9C}" type="presParOf" srcId="{4316503B-1A2F-4065-A080-7AB22BCF5D3E}" destId="{2761146E-8448-4C36-B555-D5844EAEEA98}" srcOrd="2" destOrd="0" presId="urn:microsoft.com/office/officeart/2018/2/layout/IconVerticalSolidList"/>
    <dgm:cxn modelId="{E3164BBA-AC3F-4ECF-8B22-67D461C76649}" type="presParOf" srcId="{4316503B-1A2F-4065-A080-7AB22BCF5D3E}" destId="{E363824A-3B4E-4ADE-9469-8028FC4969B8}" srcOrd="3" destOrd="0" presId="urn:microsoft.com/office/officeart/2018/2/layout/IconVerticalSolidList"/>
    <dgm:cxn modelId="{82000898-AA68-4EB4-ADDF-451576830CC2}" type="presParOf" srcId="{023C1310-E169-4977-BE0C-EE96ACF16CE8}" destId="{4C958324-053F-4AFD-A662-A3FB3B3D47DA}" srcOrd="1" destOrd="0" presId="urn:microsoft.com/office/officeart/2018/2/layout/IconVerticalSolidList"/>
    <dgm:cxn modelId="{1F393150-D6BE-4F26-AE17-B17C2E2909D5}" type="presParOf" srcId="{023C1310-E169-4977-BE0C-EE96ACF16CE8}" destId="{6A279526-A65F-4D1A-BCEB-D7B2E228BD2E}" srcOrd="2" destOrd="0" presId="urn:microsoft.com/office/officeart/2018/2/layout/IconVerticalSolidList"/>
    <dgm:cxn modelId="{D4548E47-4379-45C3-9876-532423C14725}" type="presParOf" srcId="{6A279526-A65F-4D1A-BCEB-D7B2E228BD2E}" destId="{94E15CF7-31FB-4B15-98C3-40119ACD1307}" srcOrd="0" destOrd="0" presId="urn:microsoft.com/office/officeart/2018/2/layout/IconVerticalSolidList"/>
    <dgm:cxn modelId="{810B2EE1-A8D6-4815-8674-75133553A2C7}" type="presParOf" srcId="{6A279526-A65F-4D1A-BCEB-D7B2E228BD2E}" destId="{E498F556-E4AA-4E3F-9E1D-4D871C40789C}" srcOrd="1" destOrd="0" presId="urn:microsoft.com/office/officeart/2018/2/layout/IconVerticalSolidList"/>
    <dgm:cxn modelId="{7D424153-2EED-4BB2-AEAF-A96D43AEF325}" type="presParOf" srcId="{6A279526-A65F-4D1A-BCEB-D7B2E228BD2E}" destId="{AEEB3868-32E0-472E-AAD9-3AD579B4FEBE}" srcOrd="2" destOrd="0" presId="urn:microsoft.com/office/officeart/2018/2/layout/IconVerticalSolidList"/>
    <dgm:cxn modelId="{E6A84350-5731-4365-8163-00919357C7E0}" type="presParOf" srcId="{6A279526-A65F-4D1A-BCEB-D7B2E228BD2E}" destId="{19BD2649-50F0-4A7D-A875-8AE365A522FB}" srcOrd="3" destOrd="0" presId="urn:microsoft.com/office/officeart/2018/2/layout/IconVerticalSolidList"/>
    <dgm:cxn modelId="{0FD5FA3A-C72E-4668-8E34-9F5DA13E05CE}" type="presParOf" srcId="{023C1310-E169-4977-BE0C-EE96ACF16CE8}" destId="{62A5E4C9-23F8-4D09-BE57-98BF0FE9BACE}" srcOrd="3" destOrd="0" presId="urn:microsoft.com/office/officeart/2018/2/layout/IconVerticalSolidList"/>
    <dgm:cxn modelId="{E49016EA-3F71-477F-BCC2-33EAEEF12408}" type="presParOf" srcId="{023C1310-E169-4977-BE0C-EE96ACF16CE8}" destId="{11FC5CA1-9927-47D8-9FA3-65C82B5D84EA}" srcOrd="4" destOrd="0" presId="urn:microsoft.com/office/officeart/2018/2/layout/IconVerticalSolidList"/>
    <dgm:cxn modelId="{210DB8CA-C22C-4F18-8D71-6A28C7E5FB9D}" type="presParOf" srcId="{11FC5CA1-9927-47D8-9FA3-65C82B5D84EA}" destId="{89A1CC55-18BE-4A7D-B3A5-9DCF68BA3242}" srcOrd="0" destOrd="0" presId="urn:microsoft.com/office/officeart/2018/2/layout/IconVerticalSolidList"/>
    <dgm:cxn modelId="{D13D82DF-A45D-4444-8A59-8F0BE67F41BF}" type="presParOf" srcId="{11FC5CA1-9927-47D8-9FA3-65C82B5D84EA}" destId="{3EF359D0-984C-4B52-BB5D-9D7F1B9B5C23}" srcOrd="1" destOrd="0" presId="urn:microsoft.com/office/officeart/2018/2/layout/IconVerticalSolidList"/>
    <dgm:cxn modelId="{3D3D05A0-4C9B-40C1-8716-B0E8362F4048}" type="presParOf" srcId="{11FC5CA1-9927-47D8-9FA3-65C82B5D84EA}" destId="{E009E69F-8890-4138-97FB-F3C3B280C78B}" srcOrd="2" destOrd="0" presId="urn:microsoft.com/office/officeart/2018/2/layout/IconVerticalSolidList"/>
    <dgm:cxn modelId="{0C27130E-B396-452A-B6AB-F671355A9EF5}" type="presParOf" srcId="{11FC5CA1-9927-47D8-9FA3-65C82B5D84EA}" destId="{C7524C29-BC03-4021-867A-D53D7F6C081D}" srcOrd="3" destOrd="0" presId="urn:microsoft.com/office/officeart/2018/2/layout/IconVerticalSolidList"/>
    <dgm:cxn modelId="{E335C3E7-7CA6-4319-9F2B-9A8AB21E29FE}" type="presParOf" srcId="{023C1310-E169-4977-BE0C-EE96ACF16CE8}" destId="{A15576CB-302C-447E-B389-591F50CB108F}" srcOrd="5" destOrd="0" presId="urn:microsoft.com/office/officeart/2018/2/layout/IconVerticalSolidList"/>
    <dgm:cxn modelId="{05F1EA70-9236-43DF-8CD6-4092BDBDE8D2}" type="presParOf" srcId="{023C1310-E169-4977-BE0C-EE96ACF16CE8}" destId="{EFBBD18D-A0B0-4ECC-8EE1-9A463FD97548}" srcOrd="6" destOrd="0" presId="urn:microsoft.com/office/officeart/2018/2/layout/IconVerticalSolidList"/>
    <dgm:cxn modelId="{8D2E43DE-1C41-4A7E-A645-305B7F1C275B}" type="presParOf" srcId="{EFBBD18D-A0B0-4ECC-8EE1-9A463FD97548}" destId="{EA943AEA-6CF7-4F05-B35E-DC94B8594654}" srcOrd="0" destOrd="0" presId="urn:microsoft.com/office/officeart/2018/2/layout/IconVerticalSolidList"/>
    <dgm:cxn modelId="{7D254BBE-24C0-493F-88DD-E944920A9EB2}" type="presParOf" srcId="{EFBBD18D-A0B0-4ECC-8EE1-9A463FD97548}" destId="{26394125-EC00-4B71-B3AA-29BD0FE3EE04}" srcOrd="1" destOrd="0" presId="urn:microsoft.com/office/officeart/2018/2/layout/IconVerticalSolidList"/>
    <dgm:cxn modelId="{C27E7A2E-9190-4771-988F-50461F14F1B5}" type="presParOf" srcId="{EFBBD18D-A0B0-4ECC-8EE1-9A463FD97548}" destId="{8408EAA9-8B9B-4E11-859B-251F73E21C20}" srcOrd="2" destOrd="0" presId="urn:microsoft.com/office/officeart/2018/2/layout/IconVerticalSolidList"/>
    <dgm:cxn modelId="{863C1EC9-5F02-4B03-94FF-F91BA14338AE}" type="presParOf" srcId="{EFBBD18D-A0B0-4ECC-8EE1-9A463FD97548}" destId="{CB6C7C48-091F-4382-8873-38FDA2D62E9F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56BD85A-4E65-4D45-8F77-5806835F13A8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2" csCatId="colorful" phldr="1"/>
      <dgm:spPr/>
      <dgm:t>
        <a:bodyPr/>
        <a:lstStyle/>
        <a:p>
          <a:endParaRPr lang="en-US"/>
        </a:p>
      </dgm:t>
    </dgm:pt>
    <dgm:pt modelId="{4ADD1DD8-698E-4475-B883-8FFA5139865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Denotes the family of sequencing platforms that have in common their high degree of parallelization and massive data generation.</a:t>
          </a:r>
        </a:p>
      </dgm:t>
    </dgm:pt>
    <dgm:pt modelId="{B21282D0-7D03-42E7-BE4C-5375D101611F}" type="parTrans" cxnId="{6DF9BE2E-3AE4-4743-B7AD-959474F08E3A}">
      <dgm:prSet/>
      <dgm:spPr/>
      <dgm:t>
        <a:bodyPr/>
        <a:lstStyle/>
        <a:p>
          <a:endParaRPr lang="en-US"/>
        </a:p>
      </dgm:t>
    </dgm:pt>
    <dgm:pt modelId="{37D4F7A7-F622-4C56-814F-DB01297DB409}" type="sibTrans" cxnId="{6DF9BE2E-3AE4-4743-B7AD-959474F08E3A}">
      <dgm:prSet/>
      <dgm:spPr/>
      <dgm:t>
        <a:bodyPr/>
        <a:lstStyle/>
        <a:p>
          <a:endParaRPr lang="en-US"/>
        </a:p>
      </dgm:t>
    </dgm:pt>
    <dgm:pt modelId="{607FBB9F-160A-48F8-B113-53BCC24D453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NGS refers to the sequencing techniques that have succeeded Sanger (dideoxy) sequencing</a:t>
          </a:r>
        </a:p>
      </dgm:t>
    </dgm:pt>
    <dgm:pt modelId="{0BA9681F-83AB-46F4-8DA3-0FA78FC9C870}" type="parTrans" cxnId="{540E5A3B-3698-4EF2-8DD9-09F292C1D755}">
      <dgm:prSet/>
      <dgm:spPr/>
      <dgm:t>
        <a:bodyPr/>
        <a:lstStyle/>
        <a:p>
          <a:endParaRPr lang="en-US"/>
        </a:p>
      </dgm:t>
    </dgm:pt>
    <dgm:pt modelId="{62EFB113-FE2D-4360-94BE-1D73E73AC140}" type="sibTrans" cxnId="{540E5A3B-3698-4EF2-8DD9-09F292C1D755}">
      <dgm:prSet/>
      <dgm:spPr/>
      <dgm:t>
        <a:bodyPr/>
        <a:lstStyle/>
        <a:p>
          <a:endParaRPr lang="en-US"/>
        </a:p>
      </dgm:t>
    </dgm:pt>
    <dgm:pt modelId="{0472F071-EEC4-46DD-AA29-5E1F3635946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An unlucky name, since a new generation after NGS is already around (</a:t>
          </a:r>
          <a:r>
            <a:rPr lang="en-US">
              <a:sym typeface="Wingdings" panose="05000000000000000000" pitchFamily="2" charset="2"/>
            </a:rPr>
            <a:t></a:t>
          </a:r>
          <a:r>
            <a:rPr lang="en-US"/>
            <a:t> NNGS?)</a:t>
          </a:r>
        </a:p>
      </dgm:t>
    </dgm:pt>
    <dgm:pt modelId="{A94DBC57-3AB0-4818-B368-72773715D6E1}" type="parTrans" cxnId="{C88DDFAF-41C8-4902-96F4-E6878E05A474}">
      <dgm:prSet/>
      <dgm:spPr/>
      <dgm:t>
        <a:bodyPr/>
        <a:lstStyle/>
        <a:p>
          <a:endParaRPr lang="en-US"/>
        </a:p>
      </dgm:t>
    </dgm:pt>
    <dgm:pt modelId="{A45E88AC-FACE-40EB-9062-4AD7E3728414}" type="sibTrans" cxnId="{C88DDFAF-41C8-4902-96F4-E6878E05A474}">
      <dgm:prSet/>
      <dgm:spPr/>
      <dgm:t>
        <a:bodyPr/>
        <a:lstStyle/>
        <a:p>
          <a:endParaRPr lang="en-US"/>
        </a:p>
      </dgm:t>
    </dgm:pt>
    <dgm:pt modelId="{B2632993-230A-4DEE-8B0F-2F60557C395F}" type="pres">
      <dgm:prSet presAssocID="{856BD85A-4E65-4D45-8F77-5806835F13A8}" presName="root" presStyleCnt="0">
        <dgm:presLayoutVars>
          <dgm:dir/>
          <dgm:resizeHandles val="exact"/>
        </dgm:presLayoutVars>
      </dgm:prSet>
      <dgm:spPr/>
    </dgm:pt>
    <dgm:pt modelId="{C7BFE373-DDFA-49C6-A03B-FE271B50BE25}" type="pres">
      <dgm:prSet presAssocID="{4ADD1DD8-698E-4475-B883-8FFA51398650}" presName="compNode" presStyleCnt="0"/>
      <dgm:spPr/>
    </dgm:pt>
    <dgm:pt modelId="{52378B23-75C4-4D75-AB27-02656C57F82D}" type="pres">
      <dgm:prSet presAssocID="{4ADD1DD8-698E-4475-B883-8FFA51398650}" presName="bgRect" presStyleLbl="bgShp" presStyleIdx="0" presStyleCnt="3"/>
      <dgm:spPr/>
    </dgm:pt>
    <dgm:pt modelId="{7C2BC9E5-72BF-4C49-A361-20453F8F7EB3}" type="pres">
      <dgm:prSet presAssocID="{4ADD1DD8-698E-4475-B883-8FFA51398650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NA"/>
        </a:ext>
      </dgm:extLst>
    </dgm:pt>
    <dgm:pt modelId="{F4C5A5B3-C6AD-4A9C-8E84-9282CDBA12C1}" type="pres">
      <dgm:prSet presAssocID="{4ADD1DD8-698E-4475-B883-8FFA51398650}" presName="spaceRect" presStyleCnt="0"/>
      <dgm:spPr/>
    </dgm:pt>
    <dgm:pt modelId="{7C583F27-45CE-4784-8849-39E9D1A696F3}" type="pres">
      <dgm:prSet presAssocID="{4ADD1DD8-698E-4475-B883-8FFA51398650}" presName="parTx" presStyleLbl="revTx" presStyleIdx="0" presStyleCnt="3">
        <dgm:presLayoutVars>
          <dgm:chMax val="0"/>
          <dgm:chPref val="0"/>
        </dgm:presLayoutVars>
      </dgm:prSet>
      <dgm:spPr/>
    </dgm:pt>
    <dgm:pt modelId="{9D992D6C-56F2-46CF-AEBC-2F0D8C489F81}" type="pres">
      <dgm:prSet presAssocID="{37D4F7A7-F622-4C56-814F-DB01297DB409}" presName="sibTrans" presStyleCnt="0"/>
      <dgm:spPr/>
    </dgm:pt>
    <dgm:pt modelId="{C66C3C85-4DE0-4EE0-BC7A-3D8B3CAE1525}" type="pres">
      <dgm:prSet presAssocID="{607FBB9F-160A-48F8-B113-53BCC24D4531}" presName="compNode" presStyleCnt="0"/>
      <dgm:spPr/>
    </dgm:pt>
    <dgm:pt modelId="{6107B03B-86E4-4112-B06B-9EAF32C4141D}" type="pres">
      <dgm:prSet presAssocID="{607FBB9F-160A-48F8-B113-53BCC24D4531}" presName="bgRect" presStyleLbl="bgShp" presStyleIdx="1" presStyleCnt="3"/>
      <dgm:spPr/>
    </dgm:pt>
    <dgm:pt modelId="{2E146088-2C35-48DE-B56E-4E0BCA4A7E87}" type="pres">
      <dgm:prSet presAssocID="{607FBB9F-160A-48F8-B113-53BCC24D4531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inger Print"/>
        </a:ext>
      </dgm:extLst>
    </dgm:pt>
    <dgm:pt modelId="{33239B05-E165-4861-BD04-1BAD8879B7B8}" type="pres">
      <dgm:prSet presAssocID="{607FBB9F-160A-48F8-B113-53BCC24D4531}" presName="spaceRect" presStyleCnt="0"/>
      <dgm:spPr/>
    </dgm:pt>
    <dgm:pt modelId="{7D507919-08B4-4FC5-94E7-18BE8556B300}" type="pres">
      <dgm:prSet presAssocID="{607FBB9F-160A-48F8-B113-53BCC24D4531}" presName="parTx" presStyleLbl="revTx" presStyleIdx="1" presStyleCnt="3">
        <dgm:presLayoutVars>
          <dgm:chMax val="0"/>
          <dgm:chPref val="0"/>
        </dgm:presLayoutVars>
      </dgm:prSet>
      <dgm:spPr/>
    </dgm:pt>
    <dgm:pt modelId="{B0E2DA72-5A79-4C49-BDFF-9E93030B7289}" type="pres">
      <dgm:prSet presAssocID="{62EFB113-FE2D-4360-94BE-1D73E73AC140}" presName="sibTrans" presStyleCnt="0"/>
      <dgm:spPr/>
    </dgm:pt>
    <dgm:pt modelId="{756D1E15-BE98-4052-9FC0-B3247BB0658E}" type="pres">
      <dgm:prSet presAssocID="{0472F071-EEC4-46DD-AA29-5E1F36359464}" presName="compNode" presStyleCnt="0"/>
      <dgm:spPr/>
    </dgm:pt>
    <dgm:pt modelId="{929A8B8B-907D-47FA-9CD8-E5DD48CE86C4}" type="pres">
      <dgm:prSet presAssocID="{0472F071-EEC4-46DD-AA29-5E1F36359464}" presName="bgRect" presStyleLbl="bgShp" presStyleIdx="2" presStyleCnt="3"/>
      <dgm:spPr/>
    </dgm:pt>
    <dgm:pt modelId="{1D5B077A-73F4-46BB-A579-D2DB08993ACC}" type="pres">
      <dgm:prSet presAssocID="{0472F071-EEC4-46DD-AA29-5E1F36359464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st tubes"/>
        </a:ext>
      </dgm:extLst>
    </dgm:pt>
    <dgm:pt modelId="{F17D2F00-C0BD-463D-B7EB-ADE86D1336EB}" type="pres">
      <dgm:prSet presAssocID="{0472F071-EEC4-46DD-AA29-5E1F36359464}" presName="spaceRect" presStyleCnt="0"/>
      <dgm:spPr/>
    </dgm:pt>
    <dgm:pt modelId="{8646FD54-5839-4677-9A21-22FD908A64E3}" type="pres">
      <dgm:prSet presAssocID="{0472F071-EEC4-46DD-AA29-5E1F36359464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94BFF41E-6A6A-EA45-9130-974606A5DD63}" type="presOf" srcId="{607FBB9F-160A-48F8-B113-53BCC24D4531}" destId="{7D507919-08B4-4FC5-94E7-18BE8556B300}" srcOrd="0" destOrd="0" presId="urn:microsoft.com/office/officeart/2018/2/layout/IconVerticalSolidList"/>
    <dgm:cxn modelId="{6DF9BE2E-3AE4-4743-B7AD-959474F08E3A}" srcId="{856BD85A-4E65-4D45-8F77-5806835F13A8}" destId="{4ADD1DD8-698E-4475-B883-8FFA51398650}" srcOrd="0" destOrd="0" parTransId="{B21282D0-7D03-42E7-BE4C-5375D101611F}" sibTransId="{37D4F7A7-F622-4C56-814F-DB01297DB409}"/>
    <dgm:cxn modelId="{5D4E5431-D015-7A48-A2BC-39E685B64AC4}" type="presOf" srcId="{0472F071-EEC4-46DD-AA29-5E1F36359464}" destId="{8646FD54-5839-4677-9A21-22FD908A64E3}" srcOrd="0" destOrd="0" presId="urn:microsoft.com/office/officeart/2018/2/layout/IconVerticalSolidList"/>
    <dgm:cxn modelId="{540E5A3B-3698-4EF2-8DD9-09F292C1D755}" srcId="{856BD85A-4E65-4D45-8F77-5806835F13A8}" destId="{607FBB9F-160A-48F8-B113-53BCC24D4531}" srcOrd="1" destOrd="0" parTransId="{0BA9681F-83AB-46F4-8DA3-0FA78FC9C870}" sibTransId="{62EFB113-FE2D-4360-94BE-1D73E73AC140}"/>
    <dgm:cxn modelId="{5E9B059F-D9AA-F149-ADC4-B81B3B2BB091}" type="presOf" srcId="{856BD85A-4E65-4D45-8F77-5806835F13A8}" destId="{B2632993-230A-4DEE-8B0F-2F60557C395F}" srcOrd="0" destOrd="0" presId="urn:microsoft.com/office/officeart/2018/2/layout/IconVerticalSolidList"/>
    <dgm:cxn modelId="{C88DDFAF-41C8-4902-96F4-E6878E05A474}" srcId="{856BD85A-4E65-4D45-8F77-5806835F13A8}" destId="{0472F071-EEC4-46DD-AA29-5E1F36359464}" srcOrd="2" destOrd="0" parTransId="{A94DBC57-3AB0-4818-B368-72773715D6E1}" sibTransId="{A45E88AC-FACE-40EB-9062-4AD7E3728414}"/>
    <dgm:cxn modelId="{E14EA9D5-95FA-D54A-9419-0823117F10E6}" type="presOf" srcId="{4ADD1DD8-698E-4475-B883-8FFA51398650}" destId="{7C583F27-45CE-4784-8849-39E9D1A696F3}" srcOrd="0" destOrd="0" presId="urn:microsoft.com/office/officeart/2018/2/layout/IconVerticalSolidList"/>
    <dgm:cxn modelId="{88FF6585-C927-6840-9598-38FC3354C0A0}" type="presParOf" srcId="{B2632993-230A-4DEE-8B0F-2F60557C395F}" destId="{C7BFE373-DDFA-49C6-A03B-FE271B50BE25}" srcOrd="0" destOrd="0" presId="urn:microsoft.com/office/officeart/2018/2/layout/IconVerticalSolidList"/>
    <dgm:cxn modelId="{64642B3A-384D-D949-867F-BA632E030FF8}" type="presParOf" srcId="{C7BFE373-DDFA-49C6-A03B-FE271B50BE25}" destId="{52378B23-75C4-4D75-AB27-02656C57F82D}" srcOrd="0" destOrd="0" presId="urn:microsoft.com/office/officeart/2018/2/layout/IconVerticalSolidList"/>
    <dgm:cxn modelId="{AED0C11F-4537-2C48-A8F3-8EC939403125}" type="presParOf" srcId="{C7BFE373-DDFA-49C6-A03B-FE271B50BE25}" destId="{7C2BC9E5-72BF-4C49-A361-20453F8F7EB3}" srcOrd="1" destOrd="0" presId="urn:microsoft.com/office/officeart/2018/2/layout/IconVerticalSolidList"/>
    <dgm:cxn modelId="{BE462972-F965-1146-864F-E78FB95A9847}" type="presParOf" srcId="{C7BFE373-DDFA-49C6-A03B-FE271B50BE25}" destId="{F4C5A5B3-C6AD-4A9C-8E84-9282CDBA12C1}" srcOrd="2" destOrd="0" presId="urn:microsoft.com/office/officeart/2018/2/layout/IconVerticalSolidList"/>
    <dgm:cxn modelId="{698AC64F-5301-874D-ACAA-AEEB2682FE54}" type="presParOf" srcId="{C7BFE373-DDFA-49C6-A03B-FE271B50BE25}" destId="{7C583F27-45CE-4784-8849-39E9D1A696F3}" srcOrd="3" destOrd="0" presId="urn:microsoft.com/office/officeart/2018/2/layout/IconVerticalSolidList"/>
    <dgm:cxn modelId="{238D0CBC-1EF4-F94E-93FB-02D5988096F9}" type="presParOf" srcId="{B2632993-230A-4DEE-8B0F-2F60557C395F}" destId="{9D992D6C-56F2-46CF-AEBC-2F0D8C489F81}" srcOrd="1" destOrd="0" presId="urn:microsoft.com/office/officeart/2018/2/layout/IconVerticalSolidList"/>
    <dgm:cxn modelId="{2B142C92-8A9A-024D-8A01-2DACC859E982}" type="presParOf" srcId="{B2632993-230A-4DEE-8B0F-2F60557C395F}" destId="{C66C3C85-4DE0-4EE0-BC7A-3D8B3CAE1525}" srcOrd="2" destOrd="0" presId="urn:microsoft.com/office/officeart/2018/2/layout/IconVerticalSolidList"/>
    <dgm:cxn modelId="{F3D03658-F1C5-9B4B-AB43-CE9DFC498739}" type="presParOf" srcId="{C66C3C85-4DE0-4EE0-BC7A-3D8B3CAE1525}" destId="{6107B03B-86E4-4112-B06B-9EAF32C4141D}" srcOrd="0" destOrd="0" presId="urn:microsoft.com/office/officeart/2018/2/layout/IconVerticalSolidList"/>
    <dgm:cxn modelId="{49F37315-5DF5-DE4A-A1F6-FE3DBE9400C6}" type="presParOf" srcId="{C66C3C85-4DE0-4EE0-BC7A-3D8B3CAE1525}" destId="{2E146088-2C35-48DE-B56E-4E0BCA4A7E87}" srcOrd="1" destOrd="0" presId="urn:microsoft.com/office/officeart/2018/2/layout/IconVerticalSolidList"/>
    <dgm:cxn modelId="{FEE148A4-C998-764F-BB88-274643745B18}" type="presParOf" srcId="{C66C3C85-4DE0-4EE0-BC7A-3D8B3CAE1525}" destId="{33239B05-E165-4861-BD04-1BAD8879B7B8}" srcOrd="2" destOrd="0" presId="urn:microsoft.com/office/officeart/2018/2/layout/IconVerticalSolidList"/>
    <dgm:cxn modelId="{81A26493-6CF4-3D44-BB44-2981EFAD5AE3}" type="presParOf" srcId="{C66C3C85-4DE0-4EE0-BC7A-3D8B3CAE1525}" destId="{7D507919-08B4-4FC5-94E7-18BE8556B300}" srcOrd="3" destOrd="0" presId="urn:microsoft.com/office/officeart/2018/2/layout/IconVerticalSolidList"/>
    <dgm:cxn modelId="{BD95BDDF-9F79-3647-8A88-D91610A3E96B}" type="presParOf" srcId="{B2632993-230A-4DEE-8B0F-2F60557C395F}" destId="{B0E2DA72-5A79-4C49-BDFF-9E93030B7289}" srcOrd="3" destOrd="0" presId="urn:microsoft.com/office/officeart/2018/2/layout/IconVerticalSolidList"/>
    <dgm:cxn modelId="{C4817E92-C955-894E-81A0-500C6C9AEE93}" type="presParOf" srcId="{B2632993-230A-4DEE-8B0F-2F60557C395F}" destId="{756D1E15-BE98-4052-9FC0-B3247BB0658E}" srcOrd="4" destOrd="0" presId="urn:microsoft.com/office/officeart/2018/2/layout/IconVerticalSolidList"/>
    <dgm:cxn modelId="{817B16D2-2672-504B-BED7-503251EE5CF7}" type="presParOf" srcId="{756D1E15-BE98-4052-9FC0-B3247BB0658E}" destId="{929A8B8B-907D-47FA-9CD8-E5DD48CE86C4}" srcOrd="0" destOrd="0" presId="urn:microsoft.com/office/officeart/2018/2/layout/IconVerticalSolidList"/>
    <dgm:cxn modelId="{4CF27BED-4857-2D46-9A9F-133A5022204E}" type="presParOf" srcId="{756D1E15-BE98-4052-9FC0-B3247BB0658E}" destId="{1D5B077A-73F4-46BB-A579-D2DB08993ACC}" srcOrd="1" destOrd="0" presId="urn:microsoft.com/office/officeart/2018/2/layout/IconVerticalSolidList"/>
    <dgm:cxn modelId="{CEDF6CF7-5BBE-B845-9751-2B9B8CD1CAD3}" type="presParOf" srcId="{756D1E15-BE98-4052-9FC0-B3247BB0658E}" destId="{F17D2F00-C0BD-463D-B7EB-ADE86D1336EB}" srcOrd="2" destOrd="0" presId="urn:microsoft.com/office/officeart/2018/2/layout/IconVerticalSolidList"/>
    <dgm:cxn modelId="{A05B72BA-759B-C344-A1C3-111CA5E96DEE}" type="presParOf" srcId="{756D1E15-BE98-4052-9FC0-B3247BB0658E}" destId="{8646FD54-5839-4677-9A21-22FD908A64E3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58BE361-DA83-4E78-AFAB-39C94EC772BA}" type="doc">
      <dgm:prSet loTypeId="urn:microsoft.com/office/officeart/2016/7/layout/BasicLinearProcessNumbered" loCatId="process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5EF4CAD0-884D-4068-8D94-5B0F2574B944}">
      <dgm:prSet/>
      <dgm:spPr/>
      <dgm:t>
        <a:bodyPr/>
        <a:lstStyle/>
        <a:p>
          <a:r>
            <a:rPr lang="en-US" dirty="0"/>
            <a:t>What NGS technologies </a:t>
          </a:r>
          <a:r>
            <a:rPr lang="en-US" b="1" dirty="0">
              <a:solidFill>
                <a:srgbClr val="FF0000"/>
              </a:solidFill>
            </a:rPr>
            <a:t>DON’T</a:t>
          </a:r>
          <a:r>
            <a:rPr lang="en-US" dirty="0"/>
            <a:t> offer is: targeted, high accuracy sequencing of small regions</a:t>
          </a:r>
        </a:p>
      </dgm:t>
    </dgm:pt>
    <dgm:pt modelId="{42A80435-3458-40CF-8C9C-EA84F745E82B}" type="parTrans" cxnId="{C5A7D5DF-332B-45C8-BE10-DECBCB0235A7}">
      <dgm:prSet/>
      <dgm:spPr/>
      <dgm:t>
        <a:bodyPr/>
        <a:lstStyle/>
        <a:p>
          <a:endParaRPr lang="en-US"/>
        </a:p>
      </dgm:t>
    </dgm:pt>
    <dgm:pt modelId="{3A32948B-49FC-44D6-BF64-858563717632}" type="sibTrans" cxnId="{C5A7D5DF-332B-45C8-BE10-DECBCB0235A7}">
      <dgm:prSet phldrT="1" phldr="0"/>
      <dgm:spPr/>
      <dgm:t>
        <a:bodyPr/>
        <a:lstStyle/>
        <a:p>
          <a:r>
            <a:rPr lang="en-US"/>
            <a:t>1</a:t>
          </a:r>
        </a:p>
      </dgm:t>
    </dgm:pt>
    <dgm:pt modelId="{CB0741A9-6E1F-4578-BE8B-3BB619C6053A}">
      <dgm:prSet/>
      <dgm:spPr/>
      <dgm:t>
        <a:bodyPr/>
        <a:lstStyle/>
        <a:p>
          <a:r>
            <a:rPr lang="en-US" dirty="0"/>
            <a:t>What NGS technologies </a:t>
          </a:r>
          <a:r>
            <a:rPr lang="en-US" b="1" dirty="0">
              <a:solidFill>
                <a:srgbClr val="00B050"/>
              </a:solidFill>
            </a:rPr>
            <a:t>DO</a:t>
          </a:r>
          <a:r>
            <a:rPr lang="en-US" dirty="0"/>
            <a:t> offer is: massive data generation of whole genomes, chromosomes, transcriptomes,  exomes etc.</a:t>
          </a:r>
        </a:p>
      </dgm:t>
    </dgm:pt>
    <dgm:pt modelId="{C62064C6-27F8-4061-AEFC-821B045E2198}" type="parTrans" cxnId="{65F64E7A-2C1F-44CD-A361-6AF9CDD88300}">
      <dgm:prSet/>
      <dgm:spPr/>
      <dgm:t>
        <a:bodyPr/>
        <a:lstStyle/>
        <a:p>
          <a:endParaRPr lang="en-US"/>
        </a:p>
      </dgm:t>
    </dgm:pt>
    <dgm:pt modelId="{AD440ECC-9CB3-4EC2-A9BE-D87F56A73474}" type="sibTrans" cxnId="{65F64E7A-2C1F-44CD-A361-6AF9CDD88300}">
      <dgm:prSet phldrT="2" phldr="0"/>
      <dgm:spPr/>
      <dgm:t>
        <a:bodyPr/>
        <a:lstStyle/>
        <a:p>
          <a:r>
            <a:rPr lang="en-US"/>
            <a:t>2</a:t>
          </a:r>
        </a:p>
      </dgm:t>
    </dgm:pt>
    <dgm:pt modelId="{526E53BD-4C85-0C40-A93A-B953010C9D0C}" type="pres">
      <dgm:prSet presAssocID="{058BE361-DA83-4E78-AFAB-39C94EC772BA}" presName="Name0" presStyleCnt="0">
        <dgm:presLayoutVars>
          <dgm:animLvl val="lvl"/>
          <dgm:resizeHandles val="exact"/>
        </dgm:presLayoutVars>
      </dgm:prSet>
      <dgm:spPr/>
    </dgm:pt>
    <dgm:pt modelId="{947467F4-FF84-6140-AF4E-B84523213D68}" type="pres">
      <dgm:prSet presAssocID="{5EF4CAD0-884D-4068-8D94-5B0F2574B944}" presName="compositeNode" presStyleCnt="0">
        <dgm:presLayoutVars>
          <dgm:bulletEnabled val="1"/>
        </dgm:presLayoutVars>
      </dgm:prSet>
      <dgm:spPr/>
    </dgm:pt>
    <dgm:pt modelId="{0C81AAE3-8480-4C45-A31A-6E176378CC84}" type="pres">
      <dgm:prSet presAssocID="{5EF4CAD0-884D-4068-8D94-5B0F2574B944}" presName="bgRect" presStyleLbl="bgAccFollowNode1" presStyleIdx="0" presStyleCnt="2"/>
      <dgm:spPr/>
    </dgm:pt>
    <dgm:pt modelId="{95D96D65-90BD-444E-A583-15059B070C5E}" type="pres">
      <dgm:prSet presAssocID="{3A32948B-49FC-44D6-BF64-858563717632}" presName="sibTransNodeCircle" presStyleLbl="alignNode1" presStyleIdx="0" presStyleCnt="4">
        <dgm:presLayoutVars>
          <dgm:chMax val="0"/>
          <dgm:bulletEnabled/>
        </dgm:presLayoutVars>
      </dgm:prSet>
      <dgm:spPr/>
    </dgm:pt>
    <dgm:pt modelId="{6F5272FA-4D05-7145-9018-8948097EDD3E}" type="pres">
      <dgm:prSet presAssocID="{5EF4CAD0-884D-4068-8D94-5B0F2574B944}" presName="bottomLine" presStyleLbl="alignNode1" presStyleIdx="1" presStyleCnt="4">
        <dgm:presLayoutVars/>
      </dgm:prSet>
      <dgm:spPr/>
    </dgm:pt>
    <dgm:pt modelId="{B6D2D478-7125-DA40-97A9-67E57CCFE736}" type="pres">
      <dgm:prSet presAssocID="{5EF4CAD0-884D-4068-8D94-5B0F2574B944}" presName="nodeText" presStyleLbl="bgAccFollowNode1" presStyleIdx="0" presStyleCnt="2">
        <dgm:presLayoutVars>
          <dgm:bulletEnabled val="1"/>
        </dgm:presLayoutVars>
      </dgm:prSet>
      <dgm:spPr/>
    </dgm:pt>
    <dgm:pt modelId="{719D3E4E-87C6-A149-BFF9-36F4CB72FF9D}" type="pres">
      <dgm:prSet presAssocID="{3A32948B-49FC-44D6-BF64-858563717632}" presName="sibTrans" presStyleCnt="0"/>
      <dgm:spPr/>
    </dgm:pt>
    <dgm:pt modelId="{6FADEB0E-EA3D-B744-B52C-ECD995B01176}" type="pres">
      <dgm:prSet presAssocID="{CB0741A9-6E1F-4578-BE8B-3BB619C6053A}" presName="compositeNode" presStyleCnt="0">
        <dgm:presLayoutVars>
          <dgm:bulletEnabled val="1"/>
        </dgm:presLayoutVars>
      </dgm:prSet>
      <dgm:spPr/>
    </dgm:pt>
    <dgm:pt modelId="{3FDFF4E7-69F5-5744-A03F-7F2920B8EFFC}" type="pres">
      <dgm:prSet presAssocID="{CB0741A9-6E1F-4578-BE8B-3BB619C6053A}" presName="bgRect" presStyleLbl="bgAccFollowNode1" presStyleIdx="1" presStyleCnt="2"/>
      <dgm:spPr/>
    </dgm:pt>
    <dgm:pt modelId="{28E7CF97-7065-B446-A79D-EE9670A2145B}" type="pres">
      <dgm:prSet presAssocID="{AD440ECC-9CB3-4EC2-A9BE-D87F56A73474}" presName="sibTransNodeCircle" presStyleLbl="alignNode1" presStyleIdx="2" presStyleCnt="4">
        <dgm:presLayoutVars>
          <dgm:chMax val="0"/>
          <dgm:bulletEnabled/>
        </dgm:presLayoutVars>
      </dgm:prSet>
      <dgm:spPr/>
    </dgm:pt>
    <dgm:pt modelId="{B1B76A85-AAAD-8646-8A98-7C8405E4CEC6}" type="pres">
      <dgm:prSet presAssocID="{CB0741A9-6E1F-4578-BE8B-3BB619C6053A}" presName="bottomLine" presStyleLbl="alignNode1" presStyleIdx="3" presStyleCnt="4">
        <dgm:presLayoutVars/>
      </dgm:prSet>
      <dgm:spPr/>
    </dgm:pt>
    <dgm:pt modelId="{B5573CF9-4583-C141-87C4-C3C4EEE1F874}" type="pres">
      <dgm:prSet presAssocID="{CB0741A9-6E1F-4578-BE8B-3BB619C6053A}" presName="nodeText" presStyleLbl="bgAccFollowNode1" presStyleIdx="1" presStyleCnt="2">
        <dgm:presLayoutVars>
          <dgm:bulletEnabled val="1"/>
        </dgm:presLayoutVars>
      </dgm:prSet>
      <dgm:spPr/>
    </dgm:pt>
  </dgm:ptLst>
  <dgm:cxnLst>
    <dgm:cxn modelId="{6142AE16-E77A-084C-81E0-94FC9342968E}" type="presOf" srcId="{058BE361-DA83-4E78-AFAB-39C94EC772BA}" destId="{526E53BD-4C85-0C40-A93A-B953010C9D0C}" srcOrd="0" destOrd="0" presId="urn:microsoft.com/office/officeart/2016/7/layout/BasicLinearProcessNumbered"/>
    <dgm:cxn modelId="{B0772B73-0745-E04C-828A-8BFE56437BB3}" type="presOf" srcId="{5EF4CAD0-884D-4068-8D94-5B0F2574B944}" destId="{0C81AAE3-8480-4C45-A31A-6E176378CC84}" srcOrd="0" destOrd="0" presId="urn:microsoft.com/office/officeart/2016/7/layout/BasicLinearProcessNumbered"/>
    <dgm:cxn modelId="{65F64E7A-2C1F-44CD-A361-6AF9CDD88300}" srcId="{058BE361-DA83-4E78-AFAB-39C94EC772BA}" destId="{CB0741A9-6E1F-4578-BE8B-3BB619C6053A}" srcOrd="1" destOrd="0" parTransId="{C62064C6-27F8-4061-AEFC-821B045E2198}" sibTransId="{AD440ECC-9CB3-4EC2-A9BE-D87F56A73474}"/>
    <dgm:cxn modelId="{0480BD81-ADFF-8C48-A781-2DECE83F2FDF}" type="presOf" srcId="{3A32948B-49FC-44D6-BF64-858563717632}" destId="{95D96D65-90BD-444E-A583-15059B070C5E}" srcOrd="0" destOrd="0" presId="urn:microsoft.com/office/officeart/2016/7/layout/BasicLinearProcessNumbered"/>
    <dgm:cxn modelId="{87E70D99-4851-EE4D-AE05-C704D26CB999}" type="presOf" srcId="{5EF4CAD0-884D-4068-8D94-5B0F2574B944}" destId="{B6D2D478-7125-DA40-97A9-67E57CCFE736}" srcOrd="1" destOrd="0" presId="urn:microsoft.com/office/officeart/2016/7/layout/BasicLinearProcessNumbered"/>
    <dgm:cxn modelId="{C5A7D5DF-332B-45C8-BE10-DECBCB0235A7}" srcId="{058BE361-DA83-4E78-AFAB-39C94EC772BA}" destId="{5EF4CAD0-884D-4068-8D94-5B0F2574B944}" srcOrd="0" destOrd="0" parTransId="{42A80435-3458-40CF-8C9C-EA84F745E82B}" sibTransId="{3A32948B-49FC-44D6-BF64-858563717632}"/>
    <dgm:cxn modelId="{2A27FBE9-D46D-DE4E-BC65-D1F9A15B8302}" type="presOf" srcId="{AD440ECC-9CB3-4EC2-A9BE-D87F56A73474}" destId="{28E7CF97-7065-B446-A79D-EE9670A2145B}" srcOrd="0" destOrd="0" presId="urn:microsoft.com/office/officeart/2016/7/layout/BasicLinearProcessNumbered"/>
    <dgm:cxn modelId="{843F98EB-995A-9B44-A73F-CCCA9D69DF14}" type="presOf" srcId="{CB0741A9-6E1F-4578-BE8B-3BB619C6053A}" destId="{B5573CF9-4583-C141-87C4-C3C4EEE1F874}" srcOrd="1" destOrd="0" presId="urn:microsoft.com/office/officeart/2016/7/layout/BasicLinearProcessNumbered"/>
    <dgm:cxn modelId="{F8156DEE-FDC9-A047-98A5-86287877B64D}" type="presOf" srcId="{CB0741A9-6E1F-4578-BE8B-3BB619C6053A}" destId="{3FDFF4E7-69F5-5744-A03F-7F2920B8EFFC}" srcOrd="0" destOrd="0" presId="urn:microsoft.com/office/officeart/2016/7/layout/BasicLinearProcessNumbered"/>
    <dgm:cxn modelId="{5B667C93-2271-0740-8038-62E7F95DC6C7}" type="presParOf" srcId="{526E53BD-4C85-0C40-A93A-B953010C9D0C}" destId="{947467F4-FF84-6140-AF4E-B84523213D68}" srcOrd="0" destOrd="0" presId="urn:microsoft.com/office/officeart/2016/7/layout/BasicLinearProcessNumbered"/>
    <dgm:cxn modelId="{E4A3BE59-F055-3B45-8826-76CAB475EC5B}" type="presParOf" srcId="{947467F4-FF84-6140-AF4E-B84523213D68}" destId="{0C81AAE3-8480-4C45-A31A-6E176378CC84}" srcOrd="0" destOrd="0" presId="urn:microsoft.com/office/officeart/2016/7/layout/BasicLinearProcessNumbered"/>
    <dgm:cxn modelId="{857FB663-BB10-5348-B246-6EA7A9571FFE}" type="presParOf" srcId="{947467F4-FF84-6140-AF4E-B84523213D68}" destId="{95D96D65-90BD-444E-A583-15059B070C5E}" srcOrd="1" destOrd="0" presId="urn:microsoft.com/office/officeart/2016/7/layout/BasicLinearProcessNumbered"/>
    <dgm:cxn modelId="{44BCB7C3-2D37-AF4F-8B0D-16B7823FDB67}" type="presParOf" srcId="{947467F4-FF84-6140-AF4E-B84523213D68}" destId="{6F5272FA-4D05-7145-9018-8948097EDD3E}" srcOrd="2" destOrd="0" presId="urn:microsoft.com/office/officeart/2016/7/layout/BasicLinearProcessNumbered"/>
    <dgm:cxn modelId="{8FBC1B23-3366-F740-A8F7-C2384E60AA4A}" type="presParOf" srcId="{947467F4-FF84-6140-AF4E-B84523213D68}" destId="{B6D2D478-7125-DA40-97A9-67E57CCFE736}" srcOrd="3" destOrd="0" presId="urn:microsoft.com/office/officeart/2016/7/layout/BasicLinearProcessNumbered"/>
    <dgm:cxn modelId="{53CD58CA-3655-2147-A08A-045A648F6EA4}" type="presParOf" srcId="{526E53BD-4C85-0C40-A93A-B953010C9D0C}" destId="{719D3E4E-87C6-A149-BFF9-36F4CB72FF9D}" srcOrd="1" destOrd="0" presId="urn:microsoft.com/office/officeart/2016/7/layout/BasicLinearProcessNumbered"/>
    <dgm:cxn modelId="{C74F94A5-EEFA-C045-B592-F767AE43A084}" type="presParOf" srcId="{526E53BD-4C85-0C40-A93A-B953010C9D0C}" destId="{6FADEB0E-EA3D-B744-B52C-ECD995B01176}" srcOrd="2" destOrd="0" presId="urn:microsoft.com/office/officeart/2016/7/layout/BasicLinearProcessNumbered"/>
    <dgm:cxn modelId="{E508BBCE-18E1-3D4D-BF70-A10213228A4A}" type="presParOf" srcId="{6FADEB0E-EA3D-B744-B52C-ECD995B01176}" destId="{3FDFF4E7-69F5-5744-A03F-7F2920B8EFFC}" srcOrd="0" destOrd="0" presId="urn:microsoft.com/office/officeart/2016/7/layout/BasicLinearProcessNumbered"/>
    <dgm:cxn modelId="{80393EC5-80E3-2942-AF08-DF8D15AFB267}" type="presParOf" srcId="{6FADEB0E-EA3D-B744-B52C-ECD995B01176}" destId="{28E7CF97-7065-B446-A79D-EE9670A2145B}" srcOrd="1" destOrd="0" presId="urn:microsoft.com/office/officeart/2016/7/layout/BasicLinearProcessNumbered"/>
    <dgm:cxn modelId="{217A49AB-9A7C-884E-84C5-3C079FB67899}" type="presParOf" srcId="{6FADEB0E-EA3D-B744-B52C-ECD995B01176}" destId="{B1B76A85-AAAD-8646-8A98-7C8405E4CEC6}" srcOrd="2" destOrd="0" presId="urn:microsoft.com/office/officeart/2016/7/layout/BasicLinearProcessNumbered"/>
    <dgm:cxn modelId="{DA47D54B-F73D-924A-9DE9-D3A6A117633E}" type="presParOf" srcId="{6FADEB0E-EA3D-B744-B52C-ECD995B01176}" destId="{B5573CF9-4583-C141-87C4-C3C4EEE1F874}" srcOrd="3" destOrd="0" presId="urn:microsoft.com/office/officeart/2016/7/layout/BasicLinear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FAA3807B-360D-41A2-8F29-9F786D67D55B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2" csCatId="colorful" phldr="1"/>
      <dgm:spPr/>
      <dgm:t>
        <a:bodyPr/>
        <a:lstStyle/>
        <a:p>
          <a:endParaRPr lang="en-US"/>
        </a:p>
      </dgm:t>
    </dgm:pt>
    <dgm:pt modelId="{27AB3A21-77F4-4589-A2F9-EF1B9B26E841}">
      <dgm:prSet/>
      <dgm:spPr/>
      <dgm:t>
        <a:bodyPr/>
        <a:lstStyle/>
        <a:p>
          <a:r>
            <a:rPr lang="en-US"/>
            <a:t>More data for less money</a:t>
          </a:r>
        </a:p>
      </dgm:t>
    </dgm:pt>
    <dgm:pt modelId="{6DA9F2EB-3C16-4B0B-8E2F-3BD84D625EFF}" type="parTrans" cxnId="{BD0B3F2E-8DCF-4D81-AA7D-37DF7A4ADC29}">
      <dgm:prSet/>
      <dgm:spPr/>
      <dgm:t>
        <a:bodyPr/>
        <a:lstStyle/>
        <a:p>
          <a:endParaRPr lang="en-US"/>
        </a:p>
      </dgm:t>
    </dgm:pt>
    <dgm:pt modelId="{BE11D603-A32B-436C-B733-1B21DA43EA6C}" type="sibTrans" cxnId="{BD0B3F2E-8DCF-4D81-AA7D-37DF7A4ADC29}">
      <dgm:prSet/>
      <dgm:spPr/>
      <dgm:t>
        <a:bodyPr/>
        <a:lstStyle/>
        <a:p>
          <a:endParaRPr lang="en-US"/>
        </a:p>
      </dgm:t>
    </dgm:pt>
    <dgm:pt modelId="{73E60E06-7558-4D5A-8615-57A864CA3AD9}">
      <dgm:prSet/>
      <dgm:spPr/>
      <dgm:t>
        <a:bodyPr/>
        <a:lstStyle/>
        <a:p>
          <a:r>
            <a:rPr lang="en-US"/>
            <a:t>Longer reads!!</a:t>
          </a:r>
        </a:p>
      </dgm:t>
    </dgm:pt>
    <dgm:pt modelId="{9DC47C6D-F147-4099-BE9D-0F3F8CBE28C2}" type="parTrans" cxnId="{D274E0BA-8C4D-4B92-98F1-E5952951A810}">
      <dgm:prSet/>
      <dgm:spPr/>
      <dgm:t>
        <a:bodyPr/>
        <a:lstStyle/>
        <a:p>
          <a:endParaRPr lang="en-US"/>
        </a:p>
      </dgm:t>
    </dgm:pt>
    <dgm:pt modelId="{477B3B61-CBAF-4D9C-A536-729A1EAA5030}" type="sibTrans" cxnId="{D274E0BA-8C4D-4B92-98F1-E5952951A810}">
      <dgm:prSet/>
      <dgm:spPr/>
      <dgm:t>
        <a:bodyPr/>
        <a:lstStyle/>
        <a:p>
          <a:endParaRPr lang="en-US"/>
        </a:p>
      </dgm:t>
    </dgm:pt>
    <dgm:pt modelId="{C8DBB510-15A9-4D76-8A44-E8EF4088BD44}" type="pres">
      <dgm:prSet presAssocID="{FAA3807B-360D-41A2-8F29-9F786D67D55B}" presName="root" presStyleCnt="0">
        <dgm:presLayoutVars>
          <dgm:dir/>
          <dgm:resizeHandles val="exact"/>
        </dgm:presLayoutVars>
      </dgm:prSet>
      <dgm:spPr/>
    </dgm:pt>
    <dgm:pt modelId="{7C291715-7AEF-4C2E-9D6A-6E9A46E8FECC}" type="pres">
      <dgm:prSet presAssocID="{27AB3A21-77F4-4589-A2F9-EF1B9B26E841}" presName="compNode" presStyleCnt="0"/>
      <dgm:spPr/>
    </dgm:pt>
    <dgm:pt modelId="{EB44559B-6777-41C4-BB6C-8E63E8B4BD74}" type="pres">
      <dgm:prSet presAssocID="{27AB3A21-77F4-4589-A2F9-EF1B9B26E841}" presName="bgRect" presStyleLbl="bgShp" presStyleIdx="0" presStyleCnt="2"/>
      <dgm:spPr/>
    </dgm:pt>
    <dgm:pt modelId="{91D47F86-5D53-4670-9C67-4F135E1DA08A}" type="pres">
      <dgm:prSet presAssocID="{27AB3A21-77F4-4589-A2F9-EF1B9B26E841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BFD1601F-BDB0-4559-85B9-08991342B399}" type="pres">
      <dgm:prSet presAssocID="{27AB3A21-77F4-4589-A2F9-EF1B9B26E841}" presName="spaceRect" presStyleCnt="0"/>
      <dgm:spPr/>
    </dgm:pt>
    <dgm:pt modelId="{CE59A835-481B-4FD2-9AA9-20064642513B}" type="pres">
      <dgm:prSet presAssocID="{27AB3A21-77F4-4589-A2F9-EF1B9B26E841}" presName="parTx" presStyleLbl="revTx" presStyleIdx="0" presStyleCnt="2">
        <dgm:presLayoutVars>
          <dgm:chMax val="0"/>
          <dgm:chPref val="0"/>
        </dgm:presLayoutVars>
      </dgm:prSet>
      <dgm:spPr/>
    </dgm:pt>
    <dgm:pt modelId="{AF02C57E-F15D-46F5-9F38-9A36C1FAA47E}" type="pres">
      <dgm:prSet presAssocID="{BE11D603-A32B-436C-B733-1B21DA43EA6C}" presName="sibTrans" presStyleCnt="0"/>
      <dgm:spPr/>
    </dgm:pt>
    <dgm:pt modelId="{6D81106F-5F4B-4C0D-9D62-C9FBC010FE3C}" type="pres">
      <dgm:prSet presAssocID="{73E60E06-7558-4D5A-8615-57A864CA3AD9}" presName="compNode" presStyleCnt="0"/>
      <dgm:spPr/>
    </dgm:pt>
    <dgm:pt modelId="{E8FE61BA-D794-4D42-B5B7-946C95E8FF2B}" type="pres">
      <dgm:prSet presAssocID="{73E60E06-7558-4D5A-8615-57A864CA3AD9}" presName="bgRect" presStyleLbl="bgShp" presStyleIdx="1" presStyleCnt="2"/>
      <dgm:spPr/>
    </dgm:pt>
    <dgm:pt modelId="{DBBDE53C-0C42-48B7-8AE4-683A5AFD9BF2}" type="pres">
      <dgm:prSet presAssocID="{73E60E06-7558-4D5A-8615-57A864CA3AD9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1B5FE22A-30A3-4527-9F2B-475BBBA1C6CA}" type="pres">
      <dgm:prSet presAssocID="{73E60E06-7558-4D5A-8615-57A864CA3AD9}" presName="spaceRect" presStyleCnt="0"/>
      <dgm:spPr/>
    </dgm:pt>
    <dgm:pt modelId="{9E94E0D4-AE40-4E27-9133-70E15B06E206}" type="pres">
      <dgm:prSet presAssocID="{73E60E06-7558-4D5A-8615-57A864CA3AD9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BD0B3F2E-8DCF-4D81-AA7D-37DF7A4ADC29}" srcId="{FAA3807B-360D-41A2-8F29-9F786D67D55B}" destId="{27AB3A21-77F4-4589-A2F9-EF1B9B26E841}" srcOrd="0" destOrd="0" parTransId="{6DA9F2EB-3C16-4B0B-8E2F-3BD84D625EFF}" sibTransId="{BE11D603-A32B-436C-B733-1B21DA43EA6C}"/>
    <dgm:cxn modelId="{6EDFAF43-4342-4459-AAD9-F961D131E9E2}" type="presOf" srcId="{27AB3A21-77F4-4589-A2F9-EF1B9B26E841}" destId="{CE59A835-481B-4FD2-9AA9-20064642513B}" srcOrd="0" destOrd="0" presId="urn:microsoft.com/office/officeart/2018/2/layout/IconVerticalSolidList"/>
    <dgm:cxn modelId="{518B8B47-13B7-45AD-A9C5-31B679C1A157}" type="presOf" srcId="{FAA3807B-360D-41A2-8F29-9F786D67D55B}" destId="{C8DBB510-15A9-4D76-8A44-E8EF4088BD44}" srcOrd="0" destOrd="0" presId="urn:microsoft.com/office/officeart/2018/2/layout/IconVerticalSolidList"/>
    <dgm:cxn modelId="{CFF4F3A1-D726-4926-B462-EFC9CC924C08}" type="presOf" srcId="{73E60E06-7558-4D5A-8615-57A864CA3AD9}" destId="{9E94E0D4-AE40-4E27-9133-70E15B06E206}" srcOrd="0" destOrd="0" presId="urn:microsoft.com/office/officeart/2018/2/layout/IconVerticalSolidList"/>
    <dgm:cxn modelId="{D274E0BA-8C4D-4B92-98F1-E5952951A810}" srcId="{FAA3807B-360D-41A2-8F29-9F786D67D55B}" destId="{73E60E06-7558-4D5A-8615-57A864CA3AD9}" srcOrd="1" destOrd="0" parTransId="{9DC47C6D-F147-4099-BE9D-0F3F8CBE28C2}" sibTransId="{477B3B61-CBAF-4D9C-A536-729A1EAA5030}"/>
    <dgm:cxn modelId="{97BC5AA9-F253-4B36-97AC-38F35EE9C8C1}" type="presParOf" srcId="{C8DBB510-15A9-4D76-8A44-E8EF4088BD44}" destId="{7C291715-7AEF-4C2E-9D6A-6E9A46E8FECC}" srcOrd="0" destOrd="0" presId="urn:microsoft.com/office/officeart/2018/2/layout/IconVerticalSolidList"/>
    <dgm:cxn modelId="{F39A8FF8-F41B-47E6-8600-32B74084FCA6}" type="presParOf" srcId="{7C291715-7AEF-4C2E-9D6A-6E9A46E8FECC}" destId="{EB44559B-6777-41C4-BB6C-8E63E8B4BD74}" srcOrd="0" destOrd="0" presId="urn:microsoft.com/office/officeart/2018/2/layout/IconVerticalSolidList"/>
    <dgm:cxn modelId="{DDC0E068-AEE0-482F-BF45-6B36050EEF50}" type="presParOf" srcId="{7C291715-7AEF-4C2E-9D6A-6E9A46E8FECC}" destId="{91D47F86-5D53-4670-9C67-4F135E1DA08A}" srcOrd="1" destOrd="0" presId="urn:microsoft.com/office/officeart/2018/2/layout/IconVerticalSolidList"/>
    <dgm:cxn modelId="{CE193D62-9B55-4BC6-8C19-2BEAC2390061}" type="presParOf" srcId="{7C291715-7AEF-4C2E-9D6A-6E9A46E8FECC}" destId="{BFD1601F-BDB0-4559-85B9-08991342B399}" srcOrd="2" destOrd="0" presId="urn:microsoft.com/office/officeart/2018/2/layout/IconVerticalSolidList"/>
    <dgm:cxn modelId="{8F4FA25D-E3B8-4747-ACEB-27737CAE41D0}" type="presParOf" srcId="{7C291715-7AEF-4C2E-9D6A-6E9A46E8FECC}" destId="{CE59A835-481B-4FD2-9AA9-20064642513B}" srcOrd="3" destOrd="0" presId="urn:microsoft.com/office/officeart/2018/2/layout/IconVerticalSolidList"/>
    <dgm:cxn modelId="{D46226E1-C534-4B4F-B388-75D549B006AE}" type="presParOf" srcId="{C8DBB510-15A9-4D76-8A44-E8EF4088BD44}" destId="{AF02C57E-F15D-46F5-9F38-9A36C1FAA47E}" srcOrd="1" destOrd="0" presId="urn:microsoft.com/office/officeart/2018/2/layout/IconVerticalSolidList"/>
    <dgm:cxn modelId="{0824D5FB-9F78-400A-AB36-966009042DE5}" type="presParOf" srcId="{C8DBB510-15A9-4D76-8A44-E8EF4088BD44}" destId="{6D81106F-5F4B-4C0D-9D62-C9FBC010FE3C}" srcOrd="2" destOrd="0" presId="urn:microsoft.com/office/officeart/2018/2/layout/IconVerticalSolidList"/>
    <dgm:cxn modelId="{01A72615-4A93-46ED-BE2F-85B9A3BAF1A3}" type="presParOf" srcId="{6D81106F-5F4B-4C0D-9D62-C9FBC010FE3C}" destId="{E8FE61BA-D794-4D42-B5B7-946C95E8FF2B}" srcOrd="0" destOrd="0" presId="urn:microsoft.com/office/officeart/2018/2/layout/IconVerticalSolidList"/>
    <dgm:cxn modelId="{AC6E3FAA-7CC5-44AD-B74D-3E1B36A4C08D}" type="presParOf" srcId="{6D81106F-5F4B-4C0D-9D62-C9FBC010FE3C}" destId="{DBBDE53C-0C42-48B7-8AE4-683A5AFD9BF2}" srcOrd="1" destOrd="0" presId="urn:microsoft.com/office/officeart/2018/2/layout/IconVerticalSolidList"/>
    <dgm:cxn modelId="{672E9A73-996B-43E4-A8CD-4CAEEB189189}" type="presParOf" srcId="{6D81106F-5F4B-4C0D-9D62-C9FBC010FE3C}" destId="{1B5FE22A-30A3-4527-9F2B-475BBBA1C6CA}" srcOrd="2" destOrd="0" presId="urn:microsoft.com/office/officeart/2018/2/layout/IconVerticalSolidList"/>
    <dgm:cxn modelId="{31FBCEDB-DC9A-4696-98C7-0FCCE37DF91D}" type="presParOf" srcId="{6D81106F-5F4B-4C0D-9D62-C9FBC010FE3C}" destId="{9E94E0D4-AE40-4E27-9133-70E15B06E206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8225DC4E-6D1D-4631-BD8A-9C683401F09F}" type="doc">
      <dgm:prSet loTypeId="urn:microsoft.com/office/officeart/2008/layout/Lined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39A4237A-98CB-4649-BD43-9A100FAC27B1}">
      <dgm:prSet/>
      <dgm:spPr/>
      <dgm:t>
        <a:bodyPr/>
        <a:lstStyle/>
        <a:p>
          <a:r>
            <a:rPr lang="en-US"/>
            <a:t>Roche 454</a:t>
          </a:r>
        </a:p>
      </dgm:t>
    </dgm:pt>
    <dgm:pt modelId="{EF33D163-089F-4D3D-B59E-60187B732750}" type="parTrans" cxnId="{41C8584D-6A55-4B93-93E6-B0E9B7D4FB6A}">
      <dgm:prSet/>
      <dgm:spPr/>
      <dgm:t>
        <a:bodyPr/>
        <a:lstStyle/>
        <a:p>
          <a:endParaRPr lang="en-US"/>
        </a:p>
      </dgm:t>
    </dgm:pt>
    <dgm:pt modelId="{906ED32B-D65B-49EA-9C5E-0ADD19C4E1F8}" type="sibTrans" cxnId="{41C8584D-6A55-4B93-93E6-B0E9B7D4FB6A}">
      <dgm:prSet/>
      <dgm:spPr/>
      <dgm:t>
        <a:bodyPr/>
        <a:lstStyle/>
        <a:p>
          <a:endParaRPr lang="en-US"/>
        </a:p>
      </dgm:t>
    </dgm:pt>
    <dgm:pt modelId="{6FFDF909-D071-499D-962D-DA3DC4A47BE4}">
      <dgm:prSet/>
      <dgm:spPr/>
      <dgm:t>
        <a:bodyPr/>
        <a:lstStyle/>
        <a:p>
          <a:r>
            <a:rPr lang="en-US"/>
            <a:t>Ion Torrent</a:t>
          </a:r>
        </a:p>
      </dgm:t>
    </dgm:pt>
    <dgm:pt modelId="{861999A5-7DBB-4AB6-83D4-DA15859222B0}" type="parTrans" cxnId="{C20C324E-65D3-451A-9804-0CB4A489C6D4}">
      <dgm:prSet/>
      <dgm:spPr/>
      <dgm:t>
        <a:bodyPr/>
        <a:lstStyle/>
        <a:p>
          <a:endParaRPr lang="en-US"/>
        </a:p>
      </dgm:t>
    </dgm:pt>
    <dgm:pt modelId="{0D3DB3C6-73E9-41D4-B79A-7811F7DDE14E}" type="sibTrans" cxnId="{C20C324E-65D3-451A-9804-0CB4A489C6D4}">
      <dgm:prSet/>
      <dgm:spPr/>
      <dgm:t>
        <a:bodyPr/>
        <a:lstStyle/>
        <a:p>
          <a:endParaRPr lang="en-US"/>
        </a:p>
      </dgm:t>
    </dgm:pt>
    <dgm:pt modelId="{62744AC9-6B79-43A3-9FBB-596ECE7F49E5}">
      <dgm:prSet/>
      <dgm:spPr/>
      <dgm:t>
        <a:bodyPr/>
        <a:lstStyle/>
        <a:p>
          <a:r>
            <a:rPr lang="en-US"/>
            <a:t>Solid system</a:t>
          </a:r>
        </a:p>
      </dgm:t>
    </dgm:pt>
    <dgm:pt modelId="{6CB048E2-CFFC-4DE2-8D20-06451F3F6522}" type="parTrans" cxnId="{383F25D5-A33F-41AE-B152-E16256DD3A9E}">
      <dgm:prSet/>
      <dgm:spPr/>
      <dgm:t>
        <a:bodyPr/>
        <a:lstStyle/>
        <a:p>
          <a:endParaRPr lang="en-US"/>
        </a:p>
      </dgm:t>
    </dgm:pt>
    <dgm:pt modelId="{1378337F-2CA7-44FE-A874-EE64689AD353}" type="sibTrans" cxnId="{383F25D5-A33F-41AE-B152-E16256DD3A9E}">
      <dgm:prSet/>
      <dgm:spPr/>
      <dgm:t>
        <a:bodyPr/>
        <a:lstStyle/>
        <a:p>
          <a:endParaRPr lang="en-US"/>
        </a:p>
      </dgm:t>
    </dgm:pt>
    <dgm:pt modelId="{40DB5788-18A2-4721-BD76-23740FCB32C8}">
      <dgm:prSet/>
      <dgm:spPr/>
      <dgm:t>
        <a:bodyPr/>
        <a:lstStyle/>
        <a:p>
          <a:r>
            <a:rPr lang="en-US"/>
            <a:t>Pacbio</a:t>
          </a:r>
        </a:p>
      </dgm:t>
    </dgm:pt>
    <dgm:pt modelId="{79E3968C-A6BB-4660-8FBC-8C5315D26076}" type="parTrans" cxnId="{A4EFC427-1C47-4B80-9824-7B0A26C02C7D}">
      <dgm:prSet/>
      <dgm:spPr/>
      <dgm:t>
        <a:bodyPr/>
        <a:lstStyle/>
        <a:p>
          <a:endParaRPr lang="en-US"/>
        </a:p>
      </dgm:t>
    </dgm:pt>
    <dgm:pt modelId="{7DBAF0F1-2CF9-4B0E-B63D-D732C59AA3E1}" type="sibTrans" cxnId="{A4EFC427-1C47-4B80-9824-7B0A26C02C7D}">
      <dgm:prSet/>
      <dgm:spPr/>
      <dgm:t>
        <a:bodyPr/>
        <a:lstStyle/>
        <a:p>
          <a:endParaRPr lang="en-US"/>
        </a:p>
      </dgm:t>
    </dgm:pt>
    <dgm:pt modelId="{5DC6BED5-0DE2-7544-9A6E-1A93165D3E09}">
      <dgm:prSet/>
      <dgm:spPr/>
      <dgm:t>
        <a:bodyPr/>
        <a:lstStyle/>
        <a:p>
          <a:r>
            <a:rPr lang="en-GB"/>
            <a:t>Nanopore</a:t>
          </a:r>
        </a:p>
      </dgm:t>
    </dgm:pt>
    <dgm:pt modelId="{6AFA30A5-A391-354A-9BF8-3CC7C648A61C}" type="parTrans" cxnId="{F80D78F2-169B-6B46-8F27-F5B2C41FEB50}">
      <dgm:prSet/>
      <dgm:spPr/>
      <dgm:t>
        <a:bodyPr/>
        <a:lstStyle/>
        <a:p>
          <a:endParaRPr lang="en-GB"/>
        </a:p>
      </dgm:t>
    </dgm:pt>
    <dgm:pt modelId="{81DC93D9-5076-624B-AF19-EF0BEB4676B5}" type="sibTrans" cxnId="{F80D78F2-169B-6B46-8F27-F5B2C41FEB50}">
      <dgm:prSet/>
      <dgm:spPr/>
      <dgm:t>
        <a:bodyPr/>
        <a:lstStyle/>
        <a:p>
          <a:endParaRPr lang="en-GB"/>
        </a:p>
      </dgm:t>
    </dgm:pt>
    <dgm:pt modelId="{0FFC75E4-450B-AD44-9794-4084D2A1CC23}">
      <dgm:prSet/>
      <dgm:spPr/>
      <dgm:t>
        <a:bodyPr/>
        <a:lstStyle/>
        <a:p>
          <a:r>
            <a:rPr lang="en-GB"/>
            <a:t>Helicos</a:t>
          </a:r>
        </a:p>
      </dgm:t>
    </dgm:pt>
    <dgm:pt modelId="{24C253A4-825C-9747-B97E-5C1E4ED523CF}" type="parTrans" cxnId="{71470222-20FC-3144-920A-A8E013696349}">
      <dgm:prSet/>
      <dgm:spPr/>
      <dgm:t>
        <a:bodyPr/>
        <a:lstStyle/>
        <a:p>
          <a:endParaRPr lang="en-GB"/>
        </a:p>
      </dgm:t>
    </dgm:pt>
    <dgm:pt modelId="{165D0E6C-E3F1-5345-BFB8-2A252D967DB6}" type="sibTrans" cxnId="{71470222-20FC-3144-920A-A8E013696349}">
      <dgm:prSet/>
      <dgm:spPr/>
      <dgm:t>
        <a:bodyPr/>
        <a:lstStyle/>
        <a:p>
          <a:endParaRPr lang="en-GB"/>
        </a:p>
      </dgm:t>
    </dgm:pt>
    <dgm:pt modelId="{73A978F1-98A6-9F42-9BA4-DC3ADC41BC0E}" type="pres">
      <dgm:prSet presAssocID="{8225DC4E-6D1D-4631-BD8A-9C683401F09F}" presName="vert0" presStyleCnt="0">
        <dgm:presLayoutVars>
          <dgm:dir/>
          <dgm:animOne val="branch"/>
          <dgm:animLvl val="lvl"/>
        </dgm:presLayoutVars>
      </dgm:prSet>
      <dgm:spPr/>
    </dgm:pt>
    <dgm:pt modelId="{B89BF9E9-84FF-6847-9DDD-D8710CE43A6D}" type="pres">
      <dgm:prSet presAssocID="{39A4237A-98CB-4649-BD43-9A100FAC27B1}" presName="thickLine" presStyleLbl="alignNode1" presStyleIdx="0" presStyleCnt="6"/>
      <dgm:spPr/>
    </dgm:pt>
    <dgm:pt modelId="{F3181B8B-D620-3D48-832F-9D772C6ED6CC}" type="pres">
      <dgm:prSet presAssocID="{39A4237A-98CB-4649-BD43-9A100FAC27B1}" presName="horz1" presStyleCnt="0"/>
      <dgm:spPr/>
    </dgm:pt>
    <dgm:pt modelId="{3C3BF701-C00C-0041-9E8C-6BCCB1F86C55}" type="pres">
      <dgm:prSet presAssocID="{39A4237A-98CB-4649-BD43-9A100FAC27B1}" presName="tx1" presStyleLbl="revTx" presStyleIdx="0" presStyleCnt="6"/>
      <dgm:spPr/>
    </dgm:pt>
    <dgm:pt modelId="{6BF1E5C2-BBFC-8341-8813-63A7D3EE753E}" type="pres">
      <dgm:prSet presAssocID="{39A4237A-98CB-4649-BD43-9A100FAC27B1}" presName="vert1" presStyleCnt="0"/>
      <dgm:spPr/>
    </dgm:pt>
    <dgm:pt modelId="{F45D1566-42C3-2743-866A-8D0EAFF735BF}" type="pres">
      <dgm:prSet presAssocID="{6FFDF909-D071-499D-962D-DA3DC4A47BE4}" presName="thickLine" presStyleLbl="alignNode1" presStyleIdx="1" presStyleCnt="6"/>
      <dgm:spPr/>
    </dgm:pt>
    <dgm:pt modelId="{40FDC325-802E-6348-944D-EA0204B4BA01}" type="pres">
      <dgm:prSet presAssocID="{6FFDF909-D071-499D-962D-DA3DC4A47BE4}" presName="horz1" presStyleCnt="0"/>
      <dgm:spPr/>
    </dgm:pt>
    <dgm:pt modelId="{8C3F265D-C22E-9744-A804-27931C974745}" type="pres">
      <dgm:prSet presAssocID="{6FFDF909-D071-499D-962D-DA3DC4A47BE4}" presName="tx1" presStyleLbl="revTx" presStyleIdx="1" presStyleCnt="6"/>
      <dgm:spPr/>
    </dgm:pt>
    <dgm:pt modelId="{D91E8066-A66B-0F45-9158-2CD5C5B9DAA0}" type="pres">
      <dgm:prSet presAssocID="{6FFDF909-D071-499D-962D-DA3DC4A47BE4}" presName="vert1" presStyleCnt="0"/>
      <dgm:spPr/>
    </dgm:pt>
    <dgm:pt modelId="{406D684D-23E0-FF49-AE67-2E74820609C3}" type="pres">
      <dgm:prSet presAssocID="{62744AC9-6B79-43A3-9FBB-596ECE7F49E5}" presName="thickLine" presStyleLbl="alignNode1" presStyleIdx="2" presStyleCnt="6"/>
      <dgm:spPr/>
    </dgm:pt>
    <dgm:pt modelId="{902B4B90-AF8E-6B41-A8D5-B0BF6B18A482}" type="pres">
      <dgm:prSet presAssocID="{62744AC9-6B79-43A3-9FBB-596ECE7F49E5}" presName="horz1" presStyleCnt="0"/>
      <dgm:spPr/>
    </dgm:pt>
    <dgm:pt modelId="{9C12F5F3-6E47-424E-92C0-229A6BA24419}" type="pres">
      <dgm:prSet presAssocID="{62744AC9-6B79-43A3-9FBB-596ECE7F49E5}" presName="tx1" presStyleLbl="revTx" presStyleIdx="2" presStyleCnt="6"/>
      <dgm:spPr/>
    </dgm:pt>
    <dgm:pt modelId="{8793F4EE-F9FA-604F-A641-3002B0534A36}" type="pres">
      <dgm:prSet presAssocID="{62744AC9-6B79-43A3-9FBB-596ECE7F49E5}" presName="vert1" presStyleCnt="0"/>
      <dgm:spPr/>
    </dgm:pt>
    <dgm:pt modelId="{47CAC1E2-13E3-9D42-A72A-2B93E09CA843}" type="pres">
      <dgm:prSet presAssocID="{40DB5788-18A2-4721-BD76-23740FCB32C8}" presName="thickLine" presStyleLbl="alignNode1" presStyleIdx="3" presStyleCnt="6"/>
      <dgm:spPr/>
    </dgm:pt>
    <dgm:pt modelId="{6ABA097D-A580-804B-9791-522CD72981EB}" type="pres">
      <dgm:prSet presAssocID="{40DB5788-18A2-4721-BD76-23740FCB32C8}" presName="horz1" presStyleCnt="0"/>
      <dgm:spPr/>
    </dgm:pt>
    <dgm:pt modelId="{FD92578C-ACBF-B24A-9537-DC26B9F78207}" type="pres">
      <dgm:prSet presAssocID="{40DB5788-18A2-4721-BD76-23740FCB32C8}" presName="tx1" presStyleLbl="revTx" presStyleIdx="3" presStyleCnt="6"/>
      <dgm:spPr/>
    </dgm:pt>
    <dgm:pt modelId="{1317A406-37A9-7F48-B507-2E720A848B21}" type="pres">
      <dgm:prSet presAssocID="{40DB5788-18A2-4721-BD76-23740FCB32C8}" presName="vert1" presStyleCnt="0"/>
      <dgm:spPr/>
    </dgm:pt>
    <dgm:pt modelId="{01A76516-76A2-B242-82B4-C13C39AF009B}" type="pres">
      <dgm:prSet presAssocID="{5DC6BED5-0DE2-7544-9A6E-1A93165D3E09}" presName="thickLine" presStyleLbl="alignNode1" presStyleIdx="4" presStyleCnt="6"/>
      <dgm:spPr/>
    </dgm:pt>
    <dgm:pt modelId="{FD72EEE5-3738-9640-87F6-00BA2DB3980F}" type="pres">
      <dgm:prSet presAssocID="{5DC6BED5-0DE2-7544-9A6E-1A93165D3E09}" presName="horz1" presStyleCnt="0"/>
      <dgm:spPr/>
    </dgm:pt>
    <dgm:pt modelId="{A9F2AF65-EAB9-3948-BCED-03C7B4EBD9C9}" type="pres">
      <dgm:prSet presAssocID="{5DC6BED5-0DE2-7544-9A6E-1A93165D3E09}" presName="tx1" presStyleLbl="revTx" presStyleIdx="4" presStyleCnt="6"/>
      <dgm:spPr/>
    </dgm:pt>
    <dgm:pt modelId="{CC7BDD43-4B5F-DD45-B3B2-EC97FA14CD4C}" type="pres">
      <dgm:prSet presAssocID="{5DC6BED5-0DE2-7544-9A6E-1A93165D3E09}" presName="vert1" presStyleCnt="0"/>
      <dgm:spPr/>
    </dgm:pt>
    <dgm:pt modelId="{5DAE7184-B8AE-3C48-973E-D58FEBDF5D7A}" type="pres">
      <dgm:prSet presAssocID="{0FFC75E4-450B-AD44-9794-4084D2A1CC23}" presName="thickLine" presStyleLbl="alignNode1" presStyleIdx="5" presStyleCnt="6"/>
      <dgm:spPr/>
    </dgm:pt>
    <dgm:pt modelId="{66BC6A43-B1B3-F14A-80B0-87817F7413B8}" type="pres">
      <dgm:prSet presAssocID="{0FFC75E4-450B-AD44-9794-4084D2A1CC23}" presName="horz1" presStyleCnt="0"/>
      <dgm:spPr/>
    </dgm:pt>
    <dgm:pt modelId="{004D46C2-D516-E541-B4A2-83DBBAF9D2E2}" type="pres">
      <dgm:prSet presAssocID="{0FFC75E4-450B-AD44-9794-4084D2A1CC23}" presName="tx1" presStyleLbl="revTx" presStyleIdx="5" presStyleCnt="6"/>
      <dgm:spPr/>
    </dgm:pt>
    <dgm:pt modelId="{C58D25EB-604E-A644-9B83-B69AB8A92DDF}" type="pres">
      <dgm:prSet presAssocID="{0FFC75E4-450B-AD44-9794-4084D2A1CC23}" presName="vert1" presStyleCnt="0"/>
      <dgm:spPr/>
    </dgm:pt>
  </dgm:ptLst>
  <dgm:cxnLst>
    <dgm:cxn modelId="{71470222-20FC-3144-920A-A8E013696349}" srcId="{8225DC4E-6D1D-4631-BD8A-9C683401F09F}" destId="{0FFC75E4-450B-AD44-9794-4084D2A1CC23}" srcOrd="5" destOrd="0" parTransId="{24C253A4-825C-9747-B97E-5C1E4ED523CF}" sibTransId="{165D0E6C-E3F1-5345-BFB8-2A252D967DB6}"/>
    <dgm:cxn modelId="{A4EFC427-1C47-4B80-9824-7B0A26C02C7D}" srcId="{8225DC4E-6D1D-4631-BD8A-9C683401F09F}" destId="{40DB5788-18A2-4721-BD76-23740FCB32C8}" srcOrd="3" destOrd="0" parTransId="{79E3968C-A6BB-4660-8FBC-8C5315D26076}" sibTransId="{7DBAF0F1-2CF9-4B0E-B63D-D732C59AA3E1}"/>
    <dgm:cxn modelId="{41C8584D-6A55-4B93-93E6-B0E9B7D4FB6A}" srcId="{8225DC4E-6D1D-4631-BD8A-9C683401F09F}" destId="{39A4237A-98CB-4649-BD43-9A100FAC27B1}" srcOrd="0" destOrd="0" parTransId="{EF33D163-089F-4D3D-B59E-60187B732750}" sibTransId="{906ED32B-D65B-49EA-9C5E-0ADD19C4E1F8}"/>
    <dgm:cxn modelId="{C20C324E-65D3-451A-9804-0CB4A489C6D4}" srcId="{8225DC4E-6D1D-4631-BD8A-9C683401F09F}" destId="{6FFDF909-D071-499D-962D-DA3DC4A47BE4}" srcOrd="1" destOrd="0" parTransId="{861999A5-7DBB-4AB6-83D4-DA15859222B0}" sibTransId="{0D3DB3C6-73E9-41D4-B79A-7811F7DDE14E}"/>
    <dgm:cxn modelId="{F7FD2D69-D715-B544-A07A-7C11F41A23B0}" type="presOf" srcId="{0FFC75E4-450B-AD44-9794-4084D2A1CC23}" destId="{004D46C2-D516-E541-B4A2-83DBBAF9D2E2}" srcOrd="0" destOrd="0" presId="urn:microsoft.com/office/officeart/2008/layout/LinedList"/>
    <dgm:cxn modelId="{77985486-F354-A84F-BE85-15639904F4EE}" type="presOf" srcId="{39A4237A-98CB-4649-BD43-9A100FAC27B1}" destId="{3C3BF701-C00C-0041-9E8C-6BCCB1F86C55}" srcOrd="0" destOrd="0" presId="urn:microsoft.com/office/officeart/2008/layout/LinedList"/>
    <dgm:cxn modelId="{BA6BC28E-60A5-6F47-B5F4-9907DB08928C}" type="presOf" srcId="{40DB5788-18A2-4721-BD76-23740FCB32C8}" destId="{FD92578C-ACBF-B24A-9537-DC26B9F78207}" srcOrd="0" destOrd="0" presId="urn:microsoft.com/office/officeart/2008/layout/LinedList"/>
    <dgm:cxn modelId="{9C9631C7-FEF1-0E48-9E43-D67F4EA1786E}" type="presOf" srcId="{8225DC4E-6D1D-4631-BD8A-9C683401F09F}" destId="{73A978F1-98A6-9F42-9BA4-DC3ADC41BC0E}" srcOrd="0" destOrd="0" presId="urn:microsoft.com/office/officeart/2008/layout/LinedList"/>
    <dgm:cxn modelId="{383F25D5-A33F-41AE-B152-E16256DD3A9E}" srcId="{8225DC4E-6D1D-4631-BD8A-9C683401F09F}" destId="{62744AC9-6B79-43A3-9FBB-596ECE7F49E5}" srcOrd="2" destOrd="0" parTransId="{6CB048E2-CFFC-4DE2-8D20-06451F3F6522}" sibTransId="{1378337F-2CA7-44FE-A874-EE64689AD353}"/>
    <dgm:cxn modelId="{3C93DBEC-FAA8-3B43-A735-9008B2DFAC9B}" type="presOf" srcId="{62744AC9-6B79-43A3-9FBB-596ECE7F49E5}" destId="{9C12F5F3-6E47-424E-92C0-229A6BA24419}" srcOrd="0" destOrd="0" presId="urn:microsoft.com/office/officeart/2008/layout/LinedList"/>
    <dgm:cxn modelId="{F81C10F0-82BF-EC4E-81D7-8C96E9A3ED1B}" type="presOf" srcId="{6FFDF909-D071-499D-962D-DA3DC4A47BE4}" destId="{8C3F265D-C22E-9744-A804-27931C974745}" srcOrd="0" destOrd="0" presId="urn:microsoft.com/office/officeart/2008/layout/LinedList"/>
    <dgm:cxn modelId="{F80D78F2-169B-6B46-8F27-F5B2C41FEB50}" srcId="{8225DC4E-6D1D-4631-BD8A-9C683401F09F}" destId="{5DC6BED5-0DE2-7544-9A6E-1A93165D3E09}" srcOrd="4" destOrd="0" parTransId="{6AFA30A5-A391-354A-9BF8-3CC7C648A61C}" sibTransId="{81DC93D9-5076-624B-AF19-EF0BEB4676B5}"/>
    <dgm:cxn modelId="{2D44CEF4-B63A-BA45-BA5E-45DAD6422FEC}" type="presOf" srcId="{5DC6BED5-0DE2-7544-9A6E-1A93165D3E09}" destId="{A9F2AF65-EAB9-3948-BCED-03C7B4EBD9C9}" srcOrd="0" destOrd="0" presId="urn:microsoft.com/office/officeart/2008/layout/LinedList"/>
    <dgm:cxn modelId="{365767FB-CABC-A34D-B689-71D5A6B74CA2}" type="presParOf" srcId="{73A978F1-98A6-9F42-9BA4-DC3ADC41BC0E}" destId="{B89BF9E9-84FF-6847-9DDD-D8710CE43A6D}" srcOrd="0" destOrd="0" presId="urn:microsoft.com/office/officeart/2008/layout/LinedList"/>
    <dgm:cxn modelId="{054398AF-64C4-E341-92D2-90BA9992AB1C}" type="presParOf" srcId="{73A978F1-98A6-9F42-9BA4-DC3ADC41BC0E}" destId="{F3181B8B-D620-3D48-832F-9D772C6ED6CC}" srcOrd="1" destOrd="0" presId="urn:microsoft.com/office/officeart/2008/layout/LinedList"/>
    <dgm:cxn modelId="{49225DC1-1838-F145-A60A-0E1BC2E46A0B}" type="presParOf" srcId="{F3181B8B-D620-3D48-832F-9D772C6ED6CC}" destId="{3C3BF701-C00C-0041-9E8C-6BCCB1F86C55}" srcOrd="0" destOrd="0" presId="urn:microsoft.com/office/officeart/2008/layout/LinedList"/>
    <dgm:cxn modelId="{9F755AE1-F6F1-AB4B-81CF-54275777775E}" type="presParOf" srcId="{F3181B8B-D620-3D48-832F-9D772C6ED6CC}" destId="{6BF1E5C2-BBFC-8341-8813-63A7D3EE753E}" srcOrd="1" destOrd="0" presId="urn:microsoft.com/office/officeart/2008/layout/LinedList"/>
    <dgm:cxn modelId="{60F108DD-A753-C44D-89C8-64D134BC4F35}" type="presParOf" srcId="{73A978F1-98A6-9F42-9BA4-DC3ADC41BC0E}" destId="{F45D1566-42C3-2743-866A-8D0EAFF735BF}" srcOrd="2" destOrd="0" presId="urn:microsoft.com/office/officeart/2008/layout/LinedList"/>
    <dgm:cxn modelId="{8B695EB5-5072-8647-ADBC-DA20C7FFA23D}" type="presParOf" srcId="{73A978F1-98A6-9F42-9BA4-DC3ADC41BC0E}" destId="{40FDC325-802E-6348-944D-EA0204B4BA01}" srcOrd="3" destOrd="0" presId="urn:microsoft.com/office/officeart/2008/layout/LinedList"/>
    <dgm:cxn modelId="{FB7294E0-A2ED-6C42-9E5B-7C0EEB51B770}" type="presParOf" srcId="{40FDC325-802E-6348-944D-EA0204B4BA01}" destId="{8C3F265D-C22E-9744-A804-27931C974745}" srcOrd="0" destOrd="0" presId="urn:microsoft.com/office/officeart/2008/layout/LinedList"/>
    <dgm:cxn modelId="{C55451AA-2B73-554A-851A-8F8B4F016546}" type="presParOf" srcId="{40FDC325-802E-6348-944D-EA0204B4BA01}" destId="{D91E8066-A66B-0F45-9158-2CD5C5B9DAA0}" srcOrd="1" destOrd="0" presId="urn:microsoft.com/office/officeart/2008/layout/LinedList"/>
    <dgm:cxn modelId="{44CC22C4-9E40-B44B-A725-83FB0AB12034}" type="presParOf" srcId="{73A978F1-98A6-9F42-9BA4-DC3ADC41BC0E}" destId="{406D684D-23E0-FF49-AE67-2E74820609C3}" srcOrd="4" destOrd="0" presId="urn:microsoft.com/office/officeart/2008/layout/LinedList"/>
    <dgm:cxn modelId="{9FB3A7C4-B356-4F45-97FE-9DE6A0740071}" type="presParOf" srcId="{73A978F1-98A6-9F42-9BA4-DC3ADC41BC0E}" destId="{902B4B90-AF8E-6B41-A8D5-B0BF6B18A482}" srcOrd="5" destOrd="0" presId="urn:microsoft.com/office/officeart/2008/layout/LinedList"/>
    <dgm:cxn modelId="{D8B41C30-8AC5-5543-A1BE-B60E7BA6DB4E}" type="presParOf" srcId="{902B4B90-AF8E-6B41-A8D5-B0BF6B18A482}" destId="{9C12F5F3-6E47-424E-92C0-229A6BA24419}" srcOrd="0" destOrd="0" presId="urn:microsoft.com/office/officeart/2008/layout/LinedList"/>
    <dgm:cxn modelId="{9205C80C-6630-C444-ABB5-8B4059B30106}" type="presParOf" srcId="{902B4B90-AF8E-6B41-A8D5-B0BF6B18A482}" destId="{8793F4EE-F9FA-604F-A641-3002B0534A36}" srcOrd="1" destOrd="0" presId="urn:microsoft.com/office/officeart/2008/layout/LinedList"/>
    <dgm:cxn modelId="{86C3C96A-1131-A247-9642-9707D41F8BF0}" type="presParOf" srcId="{73A978F1-98A6-9F42-9BA4-DC3ADC41BC0E}" destId="{47CAC1E2-13E3-9D42-A72A-2B93E09CA843}" srcOrd="6" destOrd="0" presId="urn:microsoft.com/office/officeart/2008/layout/LinedList"/>
    <dgm:cxn modelId="{D47D8A77-48EB-574E-852D-F89426CF4D97}" type="presParOf" srcId="{73A978F1-98A6-9F42-9BA4-DC3ADC41BC0E}" destId="{6ABA097D-A580-804B-9791-522CD72981EB}" srcOrd="7" destOrd="0" presId="urn:microsoft.com/office/officeart/2008/layout/LinedList"/>
    <dgm:cxn modelId="{40E7FD16-47A0-1747-806A-5F7A43D11764}" type="presParOf" srcId="{6ABA097D-A580-804B-9791-522CD72981EB}" destId="{FD92578C-ACBF-B24A-9537-DC26B9F78207}" srcOrd="0" destOrd="0" presId="urn:microsoft.com/office/officeart/2008/layout/LinedList"/>
    <dgm:cxn modelId="{204EF9B9-BD66-404A-96E6-C4AFDFFD50D7}" type="presParOf" srcId="{6ABA097D-A580-804B-9791-522CD72981EB}" destId="{1317A406-37A9-7F48-B507-2E720A848B21}" srcOrd="1" destOrd="0" presId="urn:microsoft.com/office/officeart/2008/layout/LinedList"/>
    <dgm:cxn modelId="{36D6497C-F6E6-E048-81DF-75C4536C630E}" type="presParOf" srcId="{73A978F1-98A6-9F42-9BA4-DC3ADC41BC0E}" destId="{01A76516-76A2-B242-82B4-C13C39AF009B}" srcOrd="8" destOrd="0" presId="urn:microsoft.com/office/officeart/2008/layout/LinedList"/>
    <dgm:cxn modelId="{75AFFE48-E566-1C42-8739-0488012303C6}" type="presParOf" srcId="{73A978F1-98A6-9F42-9BA4-DC3ADC41BC0E}" destId="{FD72EEE5-3738-9640-87F6-00BA2DB3980F}" srcOrd="9" destOrd="0" presId="urn:microsoft.com/office/officeart/2008/layout/LinedList"/>
    <dgm:cxn modelId="{545B1401-BF59-5342-B5E3-385015456352}" type="presParOf" srcId="{FD72EEE5-3738-9640-87F6-00BA2DB3980F}" destId="{A9F2AF65-EAB9-3948-BCED-03C7B4EBD9C9}" srcOrd="0" destOrd="0" presId="urn:microsoft.com/office/officeart/2008/layout/LinedList"/>
    <dgm:cxn modelId="{C3DEAFF2-9380-824D-830A-3D0FC932A816}" type="presParOf" srcId="{FD72EEE5-3738-9640-87F6-00BA2DB3980F}" destId="{CC7BDD43-4B5F-DD45-B3B2-EC97FA14CD4C}" srcOrd="1" destOrd="0" presId="urn:microsoft.com/office/officeart/2008/layout/LinedList"/>
    <dgm:cxn modelId="{B3133F7C-DF02-B94D-B2C0-714CDC4959A3}" type="presParOf" srcId="{73A978F1-98A6-9F42-9BA4-DC3ADC41BC0E}" destId="{5DAE7184-B8AE-3C48-973E-D58FEBDF5D7A}" srcOrd="10" destOrd="0" presId="urn:microsoft.com/office/officeart/2008/layout/LinedList"/>
    <dgm:cxn modelId="{E27EBC71-2066-8D42-B01C-FEB7D929AC13}" type="presParOf" srcId="{73A978F1-98A6-9F42-9BA4-DC3ADC41BC0E}" destId="{66BC6A43-B1B3-F14A-80B0-87817F7413B8}" srcOrd="11" destOrd="0" presId="urn:microsoft.com/office/officeart/2008/layout/LinedList"/>
    <dgm:cxn modelId="{9373FA0B-8EE3-0F4D-8159-8D1978888984}" type="presParOf" srcId="{66BC6A43-B1B3-F14A-80B0-87817F7413B8}" destId="{004D46C2-D516-E541-B4A2-83DBBAF9D2E2}" srcOrd="0" destOrd="0" presId="urn:microsoft.com/office/officeart/2008/layout/LinedList"/>
    <dgm:cxn modelId="{D1F27AA4-2A15-B041-8749-9E062F78B6D9}" type="presParOf" srcId="{66BC6A43-B1B3-F14A-80B0-87817F7413B8}" destId="{C58D25EB-604E-A644-9B83-B69AB8A92DDF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182E65B1-3DC3-4114-8E25-C1D2C4563336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accent3_2" csCatId="accent3" phldr="1"/>
      <dgm:spPr/>
      <dgm:t>
        <a:bodyPr/>
        <a:lstStyle/>
        <a:p>
          <a:endParaRPr lang="en-US"/>
        </a:p>
      </dgm:t>
    </dgm:pt>
    <dgm:pt modelId="{7D815EB6-3127-4F04-9368-844945D916F1}">
      <dgm:prSet/>
      <dgm:spPr/>
      <dgm:t>
        <a:bodyPr/>
        <a:lstStyle/>
        <a:p>
          <a:r>
            <a:rPr lang="en-US"/>
            <a:t>Sample preparation &amp; target enrichment</a:t>
          </a:r>
        </a:p>
      </dgm:t>
    </dgm:pt>
    <dgm:pt modelId="{B029105A-8894-4EB7-8414-D390A909ADE3}" type="parTrans" cxnId="{635F08E4-4BA3-44FC-BF29-49228FF6A7F1}">
      <dgm:prSet/>
      <dgm:spPr/>
      <dgm:t>
        <a:bodyPr/>
        <a:lstStyle/>
        <a:p>
          <a:endParaRPr lang="en-US"/>
        </a:p>
      </dgm:t>
    </dgm:pt>
    <dgm:pt modelId="{A0B619F8-5186-429A-BA48-9C1BAF9AC01E}" type="sibTrans" cxnId="{635F08E4-4BA3-44FC-BF29-49228FF6A7F1}">
      <dgm:prSet/>
      <dgm:spPr/>
      <dgm:t>
        <a:bodyPr/>
        <a:lstStyle/>
        <a:p>
          <a:endParaRPr lang="en-US"/>
        </a:p>
      </dgm:t>
    </dgm:pt>
    <dgm:pt modelId="{C5E39409-C453-4FFE-AD71-516E2FA89FB0}">
      <dgm:prSet/>
      <dgm:spPr/>
      <dgm:t>
        <a:bodyPr/>
        <a:lstStyle/>
        <a:p>
          <a:r>
            <a:rPr lang="en-US"/>
            <a:t>Sequencing</a:t>
          </a:r>
        </a:p>
      </dgm:t>
    </dgm:pt>
    <dgm:pt modelId="{70B76312-51E9-463E-96D5-FFB4ABB271A6}" type="parTrans" cxnId="{7141BB3D-5D1C-4472-AF40-70A19DC29C07}">
      <dgm:prSet/>
      <dgm:spPr/>
      <dgm:t>
        <a:bodyPr/>
        <a:lstStyle/>
        <a:p>
          <a:endParaRPr lang="en-US"/>
        </a:p>
      </dgm:t>
    </dgm:pt>
    <dgm:pt modelId="{CA38E9CA-20A8-4CC7-AE92-16BBC52B42BE}" type="sibTrans" cxnId="{7141BB3D-5D1C-4472-AF40-70A19DC29C07}">
      <dgm:prSet/>
      <dgm:spPr/>
      <dgm:t>
        <a:bodyPr/>
        <a:lstStyle/>
        <a:p>
          <a:endParaRPr lang="en-US"/>
        </a:p>
      </dgm:t>
    </dgm:pt>
    <dgm:pt modelId="{00B42F5C-FADD-4465-8480-7559E998DA1D}">
      <dgm:prSet/>
      <dgm:spPr/>
      <dgm:t>
        <a:bodyPr/>
        <a:lstStyle/>
        <a:p>
          <a:r>
            <a:rPr lang="en-US"/>
            <a:t>Data processing</a:t>
          </a:r>
        </a:p>
      </dgm:t>
    </dgm:pt>
    <dgm:pt modelId="{6B058EE1-3FD2-469E-A757-92224BC0F369}" type="parTrans" cxnId="{80E813D2-1CD4-43FD-9B48-80ECA53D049D}">
      <dgm:prSet/>
      <dgm:spPr/>
      <dgm:t>
        <a:bodyPr/>
        <a:lstStyle/>
        <a:p>
          <a:endParaRPr lang="en-US"/>
        </a:p>
      </dgm:t>
    </dgm:pt>
    <dgm:pt modelId="{D3BB5F25-E2B1-4604-B457-68C0886E88E5}" type="sibTrans" cxnId="{80E813D2-1CD4-43FD-9B48-80ECA53D049D}">
      <dgm:prSet/>
      <dgm:spPr/>
      <dgm:t>
        <a:bodyPr/>
        <a:lstStyle/>
        <a:p>
          <a:endParaRPr lang="en-US"/>
        </a:p>
      </dgm:t>
    </dgm:pt>
    <dgm:pt modelId="{58238EC8-D33C-4DF9-8328-E937DB5E9AD7}" type="pres">
      <dgm:prSet presAssocID="{182E65B1-3DC3-4114-8E25-C1D2C4563336}" presName="root" presStyleCnt="0">
        <dgm:presLayoutVars>
          <dgm:dir/>
          <dgm:resizeHandles val="exact"/>
        </dgm:presLayoutVars>
      </dgm:prSet>
      <dgm:spPr/>
    </dgm:pt>
    <dgm:pt modelId="{9EA62A51-6515-41AF-A827-301935B08A28}" type="pres">
      <dgm:prSet presAssocID="{7D815EB6-3127-4F04-9368-844945D916F1}" presName="compNode" presStyleCnt="0"/>
      <dgm:spPr/>
    </dgm:pt>
    <dgm:pt modelId="{F3345489-1B1D-46CD-AB63-E6AF8F14A2B5}" type="pres">
      <dgm:prSet presAssocID="{7D815EB6-3127-4F04-9368-844945D916F1}" presName="bgRect" presStyleLbl="bgShp" presStyleIdx="0" presStyleCnt="3"/>
      <dgm:spPr/>
    </dgm:pt>
    <dgm:pt modelId="{27C34956-F31B-4146-88B0-A284EA05B66A}" type="pres">
      <dgm:prSet presAssocID="{7D815EB6-3127-4F04-9368-844945D916F1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NA"/>
        </a:ext>
      </dgm:extLst>
    </dgm:pt>
    <dgm:pt modelId="{080D8EDC-A566-45C3-82D3-7B9FB19D83BA}" type="pres">
      <dgm:prSet presAssocID="{7D815EB6-3127-4F04-9368-844945D916F1}" presName="spaceRect" presStyleCnt="0"/>
      <dgm:spPr/>
    </dgm:pt>
    <dgm:pt modelId="{4A33C117-2AC2-41FC-81CE-296A4373A5F5}" type="pres">
      <dgm:prSet presAssocID="{7D815EB6-3127-4F04-9368-844945D916F1}" presName="parTx" presStyleLbl="revTx" presStyleIdx="0" presStyleCnt="3">
        <dgm:presLayoutVars>
          <dgm:chMax val="0"/>
          <dgm:chPref val="0"/>
        </dgm:presLayoutVars>
      </dgm:prSet>
      <dgm:spPr/>
    </dgm:pt>
    <dgm:pt modelId="{5847DF7C-3FF1-46B1-A85B-2AC9DF763AF9}" type="pres">
      <dgm:prSet presAssocID="{A0B619F8-5186-429A-BA48-9C1BAF9AC01E}" presName="sibTrans" presStyleCnt="0"/>
      <dgm:spPr/>
    </dgm:pt>
    <dgm:pt modelId="{40107098-65C7-4386-B16F-85A52BF24A88}" type="pres">
      <dgm:prSet presAssocID="{C5E39409-C453-4FFE-AD71-516E2FA89FB0}" presName="compNode" presStyleCnt="0"/>
      <dgm:spPr/>
    </dgm:pt>
    <dgm:pt modelId="{11D0B829-532B-40C9-9F3B-9687959AB643}" type="pres">
      <dgm:prSet presAssocID="{C5E39409-C453-4FFE-AD71-516E2FA89FB0}" presName="bgRect" presStyleLbl="bgShp" presStyleIdx="1" presStyleCnt="3"/>
      <dgm:spPr/>
    </dgm:pt>
    <dgm:pt modelId="{91CA6728-DE55-42C6-9C8F-DEA7681349C7}" type="pres">
      <dgm:prSet presAssocID="{C5E39409-C453-4FFE-AD71-516E2FA89FB0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inger Print"/>
        </a:ext>
      </dgm:extLst>
    </dgm:pt>
    <dgm:pt modelId="{DC7FDEF7-C9DD-4F78-8E87-84554F612B24}" type="pres">
      <dgm:prSet presAssocID="{C5E39409-C453-4FFE-AD71-516E2FA89FB0}" presName="spaceRect" presStyleCnt="0"/>
      <dgm:spPr/>
    </dgm:pt>
    <dgm:pt modelId="{1C9AB156-C242-4F3E-ADD2-EDDA022211FD}" type="pres">
      <dgm:prSet presAssocID="{C5E39409-C453-4FFE-AD71-516E2FA89FB0}" presName="parTx" presStyleLbl="revTx" presStyleIdx="1" presStyleCnt="3">
        <dgm:presLayoutVars>
          <dgm:chMax val="0"/>
          <dgm:chPref val="0"/>
        </dgm:presLayoutVars>
      </dgm:prSet>
      <dgm:spPr/>
    </dgm:pt>
    <dgm:pt modelId="{77032B50-4F2C-42B6-AC7D-CD76A8D732F4}" type="pres">
      <dgm:prSet presAssocID="{CA38E9CA-20A8-4CC7-AE92-16BBC52B42BE}" presName="sibTrans" presStyleCnt="0"/>
      <dgm:spPr/>
    </dgm:pt>
    <dgm:pt modelId="{E7FDA60B-C543-4BD5-9C18-040A6E97A454}" type="pres">
      <dgm:prSet presAssocID="{00B42F5C-FADD-4465-8480-7559E998DA1D}" presName="compNode" presStyleCnt="0"/>
      <dgm:spPr/>
    </dgm:pt>
    <dgm:pt modelId="{AAE3A3AA-1C8B-4C79-B1EC-80F626982C4A}" type="pres">
      <dgm:prSet presAssocID="{00B42F5C-FADD-4465-8480-7559E998DA1D}" presName="bgRect" presStyleLbl="bgShp" presStyleIdx="2" presStyleCnt="3"/>
      <dgm:spPr/>
    </dgm:pt>
    <dgm:pt modelId="{9FAC8382-56F9-482A-9E15-3A7D26076702}" type="pres">
      <dgm:prSet presAssocID="{00B42F5C-FADD-4465-8480-7559E998DA1D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3CBA8945-B75A-480B-BD77-812A102B7048}" type="pres">
      <dgm:prSet presAssocID="{00B42F5C-FADD-4465-8480-7559E998DA1D}" presName="spaceRect" presStyleCnt="0"/>
      <dgm:spPr/>
    </dgm:pt>
    <dgm:pt modelId="{F67FEE8C-4C13-495C-A6A9-833F885B0D8F}" type="pres">
      <dgm:prSet presAssocID="{00B42F5C-FADD-4465-8480-7559E998DA1D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4F548801-567C-42FE-A861-80A5672ECB7B}" type="presOf" srcId="{C5E39409-C453-4FFE-AD71-516E2FA89FB0}" destId="{1C9AB156-C242-4F3E-ADD2-EDDA022211FD}" srcOrd="0" destOrd="0" presId="urn:microsoft.com/office/officeart/2018/2/layout/IconVerticalSolidList"/>
    <dgm:cxn modelId="{7141BB3D-5D1C-4472-AF40-70A19DC29C07}" srcId="{182E65B1-3DC3-4114-8E25-C1D2C4563336}" destId="{C5E39409-C453-4FFE-AD71-516E2FA89FB0}" srcOrd="1" destOrd="0" parTransId="{70B76312-51E9-463E-96D5-FFB4ABB271A6}" sibTransId="{CA38E9CA-20A8-4CC7-AE92-16BBC52B42BE}"/>
    <dgm:cxn modelId="{0D1258C3-BF32-4242-9D97-B9A857DD52B6}" type="presOf" srcId="{7D815EB6-3127-4F04-9368-844945D916F1}" destId="{4A33C117-2AC2-41FC-81CE-296A4373A5F5}" srcOrd="0" destOrd="0" presId="urn:microsoft.com/office/officeart/2018/2/layout/IconVerticalSolidList"/>
    <dgm:cxn modelId="{80E813D2-1CD4-43FD-9B48-80ECA53D049D}" srcId="{182E65B1-3DC3-4114-8E25-C1D2C4563336}" destId="{00B42F5C-FADD-4465-8480-7559E998DA1D}" srcOrd="2" destOrd="0" parTransId="{6B058EE1-3FD2-469E-A757-92224BC0F369}" sibTransId="{D3BB5F25-E2B1-4604-B457-68C0886E88E5}"/>
    <dgm:cxn modelId="{635F08E4-4BA3-44FC-BF29-49228FF6A7F1}" srcId="{182E65B1-3DC3-4114-8E25-C1D2C4563336}" destId="{7D815EB6-3127-4F04-9368-844945D916F1}" srcOrd="0" destOrd="0" parTransId="{B029105A-8894-4EB7-8414-D390A909ADE3}" sibTransId="{A0B619F8-5186-429A-BA48-9C1BAF9AC01E}"/>
    <dgm:cxn modelId="{8AB55EE7-5123-48FA-B4E8-4E0B48C614F0}" type="presOf" srcId="{182E65B1-3DC3-4114-8E25-C1D2C4563336}" destId="{58238EC8-D33C-4DF9-8328-E937DB5E9AD7}" srcOrd="0" destOrd="0" presId="urn:microsoft.com/office/officeart/2018/2/layout/IconVerticalSolidList"/>
    <dgm:cxn modelId="{E9CB22ED-B11B-4B38-90C7-D520C5977B35}" type="presOf" srcId="{00B42F5C-FADD-4465-8480-7559E998DA1D}" destId="{F67FEE8C-4C13-495C-A6A9-833F885B0D8F}" srcOrd="0" destOrd="0" presId="urn:microsoft.com/office/officeart/2018/2/layout/IconVerticalSolidList"/>
    <dgm:cxn modelId="{A96ED899-36CA-4981-88B9-F4A4FAE3BF17}" type="presParOf" srcId="{58238EC8-D33C-4DF9-8328-E937DB5E9AD7}" destId="{9EA62A51-6515-41AF-A827-301935B08A28}" srcOrd="0" destOrd="0" presId="urn:microsoft.com/office/officeart/2018/2/layout/IconVerticalSolidList"/>
    <dgm:cxn modelId="{41B07896-71BE-4717-A037-17F1DC409EFC}" type="presParOf" srcId="{9EA62A51-6515-41AF-A827-301935B08A28}" destId="{F3345489-1B1D-46CD-AB63-E6AF8F14A2B5}" srcOrd="0" destOrd="0" presId="urn:microsoft.com/office/officeart/2018/2/layout/IconVerticalSolidList"/>
    <dgm:cxn modelId="{3BA7EB28-6247-467A-A629-6F22385744FB}" type="presParOf" srcId="{9EA62A51-6515-41AF-A827-301935B08A28}" destId="{27C34956-F31B-4146-88B0-A284EA05B66A}" srcOrd="1" destOrd="0" presId="urn:microsoft.com/office/officeart/2018/2/layout/IconVerticalSolidList"/>
    <dgm:cxn modelId="{E532BB11-0A0D-4DF4-B53E-77FBA1FDB638}" type="presParOf" srcId="{9EA62A51-6515-41AF-A827-301935B08A28}" destId="{080D8EDC-A566-45C3-82D3-7B9FB19D83BA}" srcOrd="2" destOrd="0" presId="urn:microsoft.com/office/officeart/2018/2/layout/IconVerticalSolidList"/>
    <dgm:cxn modelId="{73CDFEB6-1F4A-4ABE-91A0-981E29B41F42}" type="presParOf" srcId="{9EA62A51-6515-41AF-A827-301935B08A28}" destId="{4A33C117-2AC2-41FC-81CE-296A4373A5F5}" srcOrd="3" destOrd="0" presId="urn:microsoft.com/office/officeart/2018/2/layout/IconVerticalSolidList"/>
    <dgm:cxn modelId="{48816DDA-2195-4056-B5EF-66CF361F8582}" type="presParOf" srcId="{58238EC8-D33C-4DF9-8328-E937DB5E9AD7}" destId="{5847DF7C-3FF1-46B1-A85B-2AC9DF763AF9}" srcOrd="1" destOrd="0" presId="urn:microsoft.com/office/officeart/2018/2/layout/IconVerticalSolidList"/>
    <dgm:cxn modelId="{2284B638-4150-4036-9E02-6FE3A3B358B0}" type="presParOf" srcId="{58238EC8-D33C-4DF9-8328-E937DB5E9AD7}" destId="{40107098-65C7-4386-B16F-85A52BF24A88}" srcOrd="2" destOrd="0" presId="urn:microsoft.com/office/officeart/2018/2/layout/IconVerticalSolidList"/>
    <dgm:cxn modelId="{445AE170-E087-4904-8B84-DD848F4118A8}" type="presParOf" srcId="{40107098-65C7-4386-B16F-85A52BF24A88}" destId="{11D0B829-532B-40C9-9F3B-9687959AB643}" srcOrd="0" destOrd="0" presId="urn:microsoft.com/office/officeart/2018/2/layout/IconVerticalSolidList"/>
    <dgm:cxn modelId="{2615A4AD-8DA1-4475-B63B-AFD793848A2C}" type="presParOf" srcId="{40107098-65C7-4386-B16F-85A52BF24A88}" destId="{91CA6728-DE55-42C6-9C8F-DEA7681349C7}" srcOrd="1" destOrd="0" presId="urn:microsoft.com/office/officeart/2018/2/layout/IconVerticalSolidList"/>
    <dgm:cxn modelId="{B99FFE1E-E67E-4532-92F2-E7626FF38735}" type="presParOf" srcId="{40107098-65C7-4386-B16F-85A52BF24A88}" destId="{DC7FDEF7-C9DD-4F78-8E87-84554F612B24}" srcOrd="2" destOrd="0" presId="urn:microsoft.com/office/officeart/2018/2/layout/IconVerticalSolidList"/>
    <dgm:cxn modelId="{A176CDBC-2F46-4F11-88A0-6CC375811F4A}" type="presParOf" srcId="{40107098-65C7-4386-B16F-85A52BF24A88}" destId="{1C9AB156-C242-4F3E-ADD2-EDDA022211FD}" srcOrd="3" destOrd="0" presId="urn:microsoft.com/office/officeart/2018/2/layout/IconVerticalSolidList"/>
    <dgm:cxn modelId="{D4567A8F-11EA-4BCF-80AE-1C55EA7A1B7F}" type="presParOf" srcId="{58238EC8-D33C-4DF9-8328-E937DB5E9AD7}" destId="{77032B50-4F2C-42B6-AC7D-CD76A8D732F4}" srcOrd="3" destOrd="0" presId="urn:microsoft.com/office/officeart/2018/2/layout/IconVerticalSolidList"/>
    <dgm:cxn modelId="{45A3748D-6E3B-449F-9CD9-F2F28746CC8F}" type="presParOf" srcId="{58238EC8-D33C-4DF9-8328-E937DB5E9AD7}" destId="{E7FDA60B-C543-4BD5-9C18-040A6E97A454}" srcOrd="4" destOrd="0" presId="urn:microsoft.com/office/officeart/2018/2/layout/IconVerticalSolidList"/>
    <dgm:cxn modelId="{A89755AF-AE0F-4A90-9678-8C36108C065A}" type="presParOf" srcId="{E7FDA60B-C543-4BD5-9C18-040A6E97A454}" destId="{AAE3A3AA-1C8B-4C79-B1EC-80F626982C4A}" srcOrd="0" destOrd="0" presId="urn:microsoft.com/office/officeart/2018/2/layout/IconVerticalSolidList"/>
    <dgm:cxn modelId="{2C49F0F5-C574-47E9-8D57-D68F28618324}" type="presParOf" srcId="{E7FDA60B-C543-4BD5-9C18-040A6E97A454}" destId="{9FAC8382-56F9-482A-9E15-3A7D26076702}" srcOrd="1" destOrd="0" presId="urn:microsoft.com/office/officeart/2018/2/layout/IconVerticalSolidList"/>
    <dgm:cxn modelId="{4DE62136-06F7-4AE7-AE88-58DCB93BAA3C}" type="presParOf" srcId="{E7FDA60B-C543-4BD5-9C18-040A6E97A454}" destId="{3CBA8945-B75A-480B-BD77-812A102B7048}" srcOrd="2" destOrd="0" presId="urn:microsoft.com/office/officeart/2018/2/layout/IconVerticalSolidList"/>
    <dgm:cxn modelId="{457D95E3-86FA-4C79-9885-C5B4EDCBA11C}" type="presParOf" srcId="{E7FDA60B-C543-4BD5-9C18-040A6E97A454}" destId="{F67FEE8C-4C13-495C-A6A9-833F885B0D8F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52A2604E-B70E-48C9-867F-788A236F8736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0AEA9A73-E0F2-47B8-84BD-B69CCC9999E2}">
      <dgm:prSet/>
      <dgm:spPr/>
      <dgm:t>
        <a:bodyPr/>
        <a:lstStyle/>
        <a:p>
          <a:r>
            <a:rPr lang="en-US"/>
            <a:t>DNA isolation</a:t>
          </a:r>
        </a:p>
      </dgm:t>
    </dgm:pt>
    <dgm:pt modelId="{804ECA1F-1CFA-467C-9E5C-DD43F7037B81}" type="parTrans" cxnId="{7745DD30-F303-417E-9A8D-893B9C6BABD6}">
      <dgm:prSet/>
      <dgm:spPr/>
      <dgm:t>
        <a:bodyPr/>
        <a:lstStyle/>
        <a:p>
          <a:endParaRPr lang="en-US"/>
        </a:p>
      </dgm:t>
    </dgm:pt>
    <dgm:pt modelId="{731AA2B5-DDD0-4BE2-A0E7-2F90D14B4344}" type="sibTrans" cxnId="{7745DD30-F303-417E-9A8D-893B9C6BABD6}">
      <dgm:prSet/>
      <dgm:spPr/>
      <dgm:t>
        <a:bodyPr/>
        <a:lstStyle/>
        <a:p>
          <a:endParaRPr lang="en-US"/>
        </a:p>
      </dgm:t>
    </dgm:pt>
    <dgm:pt modelId="{860345F6-D389-4884-ADC0-FE3F893A06B1}">
      <dgm:prSet/>
      <dgm:spPr/>
      <dgm:t>
        <a:bodyPr/>
        <a:lstStyle/>
        <a:p>
          <a:r>
            <a:rPr lang="en-US"/>
            <a:t>QC on DNA prep</a:t>
          </a:r>
        </a:p>
      </dgm:t>
    </dgm:pt>
    <dgm:pt modelId="{4CB0A623-50A1-4166-B246-421589E61DA2}" type="parTrans" cxnId="{52B3AF39-F4D9-418E-A666-AD56EDE876F8}">
      <dgm:prSet/>
      <dgm:spPr/>
      <dgm:t>
        <a:bodyPr/>
        <a:lstStyle/>
        <a:p>
          <a:endParaRPr lang="en-US"/>
        </a:p>
      </dgm:t>
    </dgm:pt>
    <dgm:pt modelId="{7123AEC7-A48D-4FD7-BC5C-8FFA596E4329}" type="sibTrans" cxnId="{52B3AF39-F4D9-418E-A666-AD56EDE876F8}">
      <dgm:prSet/>
      <dgm:spPr/>
      <dgm:t>
        <a:bodyPr/>
        <a:lstStyle/>
        <a:p>
          <a:endParaRPr lang="en-US"/>
        </a:p>
      </dgm:t>
    </dgm:pt>
    <dgm:pt modelId="{32340B69-7251-4B4B-8722-30D423B4B38C}">
      <dgm:prSet/>
      <dgm:spPr/>
      <dgm:t>
        <a:bodyPr/>
        <a:lstStyle/>
        <a:p>
          <a:r>
            <a:rPr lang="en-US"/>
            <a:t>Fragment/shear DNA</a:t>
          </a:r>
        </a:p>
      </dgm:t>
    </dgm:pt>
    <dgm:pt modelId="{B4789EE4-6882-41E5-BA87-C6F9DD283D8C}" type="parTrans" cxnId="{6B05F498-DBE1-4F9C-B8B3-E2DBD661B0E4}">
      <dgm:prSet/>
      <dgm:spPr/>
      <dgm:t>
        <a:bodyPr/>
        <a:lstStyle/>
        <a:p>
          <a:endParaRPr lang="en-US"/>
        </a:p>
      </dgm:t>
    </dgm:pt>
    <dgm:pt modelId="{ED8D94F0-2A06-4CE0-B583-09DA069FC763}" type="sibTrans" cxnId="{6B05F498-DBE1-4F9C-B8B3-E2DBD661B0E4}">
      <dgm:prSet/>
      <dgm:spPr/>
      <dgm:t>
        <a:bodyPr/>
        <a:lstStyle/>
        <a:p>
          <a:endParaRPr lang="en-US"/>
        </a:p>
      </dgm:t>
    </dgm:pt>
    <dgm:pt modelId="{538945B3-A535-4964-AB2A-7115C83C5012}">
      <dgm:prSet/>
      <dgm:spPr/>
      <dgm:t>
        <a:bodyPr/>
        <a:lstStyle/>
        <a:p>
          <a:r>
            <a:rPr lang="en-US"/>
            <a:t>Adapter ligation</a:t>
          </a:r>
        </a:p>
      </dgm:t>
    </dgm:pt>
    <dgm:pt modelId="{224F467B-0FDD-4697-A231-8650ACEF282E}" type="parTrans" cxnId="{6E4F1092-6C40-45F5-AAD4-F50FBB559F8A}">
      <dgm:prSet/>
      <dgm:spPr/>
      <dgm:t>
        <a:bodyPr/>
        <a:lstStyle/>
        <a:p>
          <a:endParaRPr lang="en-US"/>
        </a:p>
      </dgm:t>
    </dgm:pt>
    <dgm:pt modelId="{6B5AB20C-21A9-4969-9D5B-3579A81AFEBE}" type="sibTrans" cxnId="{6E4F1092-6C40-45F5-AAD4-F50FBB559F8A}">
      <dgm:prSet/>
      <dgm:spPr/>
      <dgm:t>
        <a:bodyPr/>
        <a:lstStyle/>
        <a:p>
          <a:endParaRPr lang="en-US"/>
        </a:p>
      </dgm:t>
    </dgm:pt>
    <dgm:pt modelId="{4780442F-E425-4564-8A4A-226B5F71225C}">
      <dgm:prSet/>
      <dgm:spPr/>
      <dgm:t>
        <a:bodyPr/>
        <a:lstStyle/>
        <a:p>
          <a:r>
            <a:rPr lang="en-US"/>
            <a:t>Size selection (300-350 bp)</a:t>
          </a:r>
        </a:p>
      </dgm:t>
    </dgm:pt>
    <dgm:pt modelId="{B2544293-4BBB-488A-B640-B66A1578CED2}" type="parTrans" cxnId="{C41E7B56-669B-4038-9818-7D1BFD499F0C}">
      <dgm:prSet/>
      <dgm:spPr/>
      <dgm:t>
        <a:bodyPr/>
        <a:lstStyle/>
        <a:p>
          <a:endParaRPr lang="en-US"/>
        </a:p>
      </dgm:t>
    </dgm:pt>
    <dgm:pt modelId="{1138BA76-8E3E-4CD8-AFFB-AC622E3470DE}" type="sibTrans" cxnId="{C41E7B56-669B-4038-9818-7D1BFD499F0C}">
      <dgm:prSet/>
      <dgm:spPr/>
      <dgm:t>
        <a:bodyPr/>
        <a:lstStyle/>
        <a:p>
          <a:endParaRPr lang="en-US"/>
        </a:p>
      </dgm:t>
    </dgm:pt>
    <dgm:pt modelId="{2A9E4EF6-E6A9-416C-BF17-10D7B8A60B22}">
      <dgm:prSet/>
      <dgm:spPr/>
      <dgm:t>
        <a:bodyPr/>
        <a:lstStyle/>
        <a:p>
          <a:r>
            <a:rPr lang="en-US"/>
            <a:t>Amplification (=PCR) of selected fragments</a:t>
          </a:r>
        </a:p>
      </dgm:t>
    </dgm:pt>
    <dgm:pt modelId="{574467C2-3EB3-43FA-83D4-32B399AA6BFC}" type="parTrans" cxnId="{4629A5D4-539A-4875-9EEB-70F5C5F992F2}">
      <dgm:prSet/>
      <dgm:spPr/>
      <dgm:t>
        <a:bodyPr/>
        <a:lstStyle/>
        <a:p>
          <a:endParaRPr lang="en-US"/>
        </a:p>
      </dgm:t>
    </dgm:pt>
    <dgm:pt modelId="{299F502E-1048-40A4-892F-1CBD0C15E45F}" type="sibTrans" cxnId="{4629A5D4-539A-4875-9EEB-70F5C5F992F2}">
      <dgm:prSet/>
      <dgm:spPr/>
      <dgm:t>
        <a:bodyPr/>
        <a:lstStyle/>
        <a:p>
          <a:endParaRPr lang="en-US"/>
        </a:p>
      </dgm:t>
    </dgm:pt>
    <dgm:pt modelId="{D1FB5D47-875D-4CF4-96BF-E76F22FC7C6C}">
      <dgm:prSet/>
      <dgm:spPr/>
      <dgm:t>
        <a:bodyPr/>
        <a:lstStyle/>
        <a:p>
          <a:r>
            <a:rPr lang="en-US"/>
            <a:t>QC of amplified material</a:t>
          </a:r>
        </a:p>
      </dgm:t>
    </dgm:pt>
    <dgm:pt modelId="{096BBD25-E344-4CC3-8F97-4062DBCAD40A}" type="parTrans" cxnId="{929B65A8-4C4B-470B-998E-3006EE221167}">
      <dgm:prSet/>
      <dgm:spPr/>
      <dgm:t>
        <a:bodyPr/>
        <a:lstStyle/>
        <a:p>
          <a:endParaRPr lang="en-US"/>
        </a:p>
      </dgm:t>
    </dgm:pt>
    <dgm:pt modelId="{16B392DA-DFF9-44FE-ADD5-5EE15AFCECA7}" type="sibTrans" cxnId="{929B65A8-4C4B-470B-998E-3006EE221167}">
      <dgm:prSet/>
      <dgm:spPr/>
      <dgm:t>
        <a:bodyPr/>
        <a:lstStyle/>
        <a:p>
          <a:endParaRPr lang="en-US"/>
        </a:p>
      </dgm:t>
    </dgm:pt>
    <dgm:pt modelId="{647A8E43-BF2B-4613-8494-F818FA542E5C}" type="pres">
      <dgm:prSet presAssocID="{52A2604E-B70E-48C9-867F-788A236F8736}" presName="root" presStyleCnt="0">
        <dgm:presLayoutVars>
          <dgm:dir/>
          <dgm:resizeHandles val="exact"/>
        </dgm:presLayoutVars>
      </dgm:prSet>
      <dgm:spPr/>
    </dgm:pt>
    <dgm:pt modelId="{6F587FCF-34F2-4073-BD50-75813F6E7C80}" type="pres">
      <dgm:prSet presAssocID="{0AEA9A73-E0F2-47B8-84BD-B69CCC9999E2}" presName="compNode" presStyleCnt="0"/>
      <dgm:spPr/>
    </dgm:pt>
    <dgm:pt modelId="{54FD3F96-D95C-4E23-8BD6-275B4435D16A}" type="pres">
      <dgm:prSet presAssocID="{0AEA9A73-E0F2-47B8-84BD-B69CCC9999E2}" presName="bgRect" presStyleLbl="bgShp" presStyleIdx="0" presStyleCnt="7"/>
      <dgm:spPr/>
    </dgm:pt>
    <dgm:pt modelId="{D5F47551-1138-4D6F-83F4-DB2003A6C598}" type="pres">
      <dgm:prSet presAssocID="{0AEA9A73-E0F2-47B8-84BD-B69CCC9999E2}" presName="iconRect" presStyleLbl="node1" presStyleIdx="0" presStyleCnt="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NA"/>
        </a:ext>
      </dgm:extLst>
    </dgm:pt>
    <dgm:pt modelId="{84B0692F-16BC-4C24-B612-983D13759CD3}" type="pres">
      <dgm:prSet presAssocID="{0AEA9A73-E0F2-47B8-84BD-B69CCC9999E2}" presName="spaceRect" presStyleCnt="0"/>
      <dgm:spPr/>
    </dgm:pt>
    <dgm:pt modelId="{5428936E-EA24-49BA-904F-43F2A5AB10FE}" type="pres">
      <dgm:prSet presAssocID="{0AEA9A73-E0F2-47B8-84BD-B69CCC9999E2}" presName="parTx" presStyleLbl="revTx" presStyleIdx="0" presStyleCnt="7">
        <dgm:presLayoutVars>
          <dgm:chMax val="0"/>
          <dgm:chPref val="0"/>
        </dgm:presLayoutVars>
      </dgm:prSet>
      <dgm:spPr/>
    </dgm:pt>
    <dgm:pt modelId="{DB5612E7-4C27-4CCE-B4E0-6EA35355D49C}" type="pres">
      <dgm:prSet presAssocID="{731AA2B5-DDD0-4BE2-A0E7-2F90D14B4344}" presName="sibTrans" presStyleCnt="0"/>
      <dgm:spPr/>
    </dgm:pt>
    <dgm:pt modelId="{B713996F-27D5-45C2-9C68-8373A893B97D}" type="pres">
      <dgm:prSet presAssocID="{860345F6-D389-4884-ADC0-FE3F893A06B1}" presName="compNode" presStyleCnt="0"/>
      <dgm:spPr/>
    </dgm:pt>
    <dgm:pt modelId="{930C030F-7A58-483C-9C93-CFAE7493235A}" type="pres">
      <dgm:prSet presAssocID="{860345F6-D389-4884-ADC0-FE3F893A06B1}" presName="bgRect" presStyleLbl="bgShp" presStyleIdx="1" presStyleCnt="7"/>
      <dgm:spPr/>
    </dgm:pt>
    <dgm:pt modelId="{C6B97BF2-9FB1-41B4-A788-7563A4D02449}" type="pres">
      <dgm:prSet presAssocID="{860345F6-D389-4884-ADC0-FE3F893A06B1}" presName="iconRect" presStyleLbl="node1" presStyleIdx="1" presStyleCnt="7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inger Print"/>
        </a:ext>
      </dgm:extLst>
    </dgm:pt>
    <dgm:pt modelId="{19B5446C-D9A9-4B07-BA84-4D64F4551A0A}" type="pres">
      <dgm:prSet presAssocID="{860345F6-D389-4884-ADC0-FE3F893A06B1}" presName="spaceRect" presStyleCnt="0"/>
      <dgm:spPr/>
    </dgm:pt>
    <dgm:pt modelId="{CCFF3099-3980-469A-8067-62FD83478C72}" type="pres">
      <dgm:prSet presAssocID="{860345F6-D389-4884-ADC0-FE3F893A06B1}" presName="parTx" presStyleLbl="revTx" presStyleIdx="1" presStyleCnt="7">
        <dgm:presLayoutVars>
          <dgm:chMax val="0"/>
          <dgm:chPref val="0"/>
        </dgm:presLayoutVars>
      </dgm:prSet>
      <dgm:spPr/>
    </dgm:pt>
    <dgm:pt modelId="{3E92FB6B-F4AA-42E2-B16A-D88D63F14C54}" type="pres">
      <dgm:prSet presAssocID="{7123AEC7-A48D-4FD7-BC5C-8FFA596E4329}" presName="sibTrans" presStyleCnt="0"/>
      <dgm:spPr/>
    </dgm:pt>
    <dgm:pt modelId="{F8BAA9F6-B61B-464B-AE81-F84C50F52B51}" type="pres">
      <dgm:prSet presAssocID="{32340B69-7251-4B4B-8722-30D423B4B38C}" presName="compNode" presStyleCnt="0"/>
      <dgm:spPr/>
    </dgm:pt>
    <dgm:pt modelId="{8E9726C9-BB55-45FD-87A1-E4AA73B058DB}" type="pres">
      <dgm:prSet presAssocID="{32340B69-7251-4B4B-8722-30D423B4B38C}" presName="bgRect" presStyleLbl="bgShp" presStyleIdx="2" presStyleCnt="7"/>
      <dgm:spPr/>
    </dgm:pt>
    <dgm:pt modelId="{B16DC278-CB48-40B6-ADAD-44503B0159F1}" type="pres">
      <dgm:prSet presAssocID="{32340B69-7251-4B4B-8722-30D423B4B38C}" presName="iconRect" presStyleLbl="node1" presStyleIdx="2" presStyleCnt="7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cissors"/>
        </a:ext>
      </dgm:extLst>
    </dgm:pt>
    <dgm:pt modelId="{7ADC204F-D43B-44AC-837E-DD4236536DC2}" type="pres">
      <dgm:prSet presAssocID="{32340B69-7251-4B4B-8722-30D423B4B38C}" presName="spaceRect" presStyleCnt="0"/>
      <dgm:spPr/>
    </dgm:pt>
    <dgm:pt modelId="{A5CCADAF-34D2-48AE-9DC6-B386F3C6B109}" type="pres">
      <dgm:prSet presAssocID="{32340B69-7251-4B4B-8722-30D423B4B38C}" presName="parTx" presStyleLbl="revTx" presStyleIdx="2" presStyleCnt="7">
        <dgm:presLayoutVars>
          <dgm:chMax val="0"/>
          <dgm:chPref val="0"/>
        </dgm:presLayoutVars>
      </dgm:prSet>
      <dgm:spPr/>
    </dgm:pt>
    <dgm:pt modelId="{BCB294A0-3A89-4785-9F72-B275334B6C90}" type="pres">
      <dgm:prSet presAssocID="{ED8D94F0-2A06-4CE0-B583-09DA069FC763}" presName="sibTrans" presStyleCnt="0"/>
      <dgm:spPr/>
    </dgm:pt>
    <dgm:pt modelId="{F9FD9D09-F2C4-41CD-BF1D-3CE3AC805E23}" type="pres">
      <dgm:prSet presAssocID="{538945B3-A535-4964-AB2A-7115C83C5012}" presName="compNode" presStyleCnt="0"/>
      <dgm:spPr/>
    </dgm:pt>
    <dgm:pt modelId="{7939280C-3FC5-4254-BE83-02397ADCBE0C}" type="pres">
      <dgm:prSet presAssocID="{538945B3-A535-4964-AB2A-7115C83C5012}" presName="bgRect" presStyleLbl="bgShp" presStyleIdx="3" presStyleCnt="7"/>
      <dgm:spPr/>
    </dgm:pt>
    <dgm:pt modelId="{1D06B183-5CC7-4489-A267-B0B03CAE8686}" type="pres">
      <dgm:prSet presAssocID="{538945B3-A535-4964-AB2A-7115C83C5012}" presName="iconRect" presStyleLbl="node1" presStyleIdx="3" presStyleCnt="7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sconnected"/>
        </a:ext>
      </dgm:extLst>
    </dgm:pt>
    <dgm:pt modelId="{B329E2A9-EAC2-440C-B01E-5CC12E26531D}" type="pres">
      <dgm:prSet presAssocID="{538945B3-A535-4964-AB2A-7115C83C5012}" presName="spaceRect" presStyleCnt="0"/>
      <dgm:spPr/>
    </dgm:pt>
    <dgm:pt modelId="{6018955B-8A96-4D44-A1AA-FD7C92BD4818}" type="pres">
      <dgm:prSet presAssocID="{538945B3-A535-4964-AB2A-7115C83C5012}" presName="parTx" presStyleLbl="revTx" presStyleIdx="3" presStyleCnt="7">
        <dgm:presLayoutVars>
          <dgm:chMax val="0"/>
          <dgm:chPref val="0"/>
        </dgm:presLayoutVars>
      </dgm:prSet>
      <dgm:spPr/>
    </dgm:pt>
    <dgm:pt modelId="{FB431B44-9210-45EB-8997-FAB88E8BC360}" type="pres">
      <dgm:prSet presAssocID="{6B5AB20C-21A9-4969-9D5B-3579A81AFEBE}" presName="sibTrans" presStyleCnt="0"/>
      <dgm:spPr/>
    </dgm:pt>
    <dgm:pt modelId="{0897FA09-F055-45B1-B5C8-A736034B53D0}" type="pres">
      <dgm:prSet presAssocID="{4780442F-E425-4564-8A4A-226B5F71225C}" presName="compNode" presStyleCnt="0"/>
      <dgm:spPr/>
    </dgm:pt>
    <dgm:pt modelId="{0D8C512A-FAFD-4CCC-A5DB-D80532AE75B7}" type="pres">
      <dgm:prSet presAssocID="{4780442F-E425-4564-8A4A-226B5F71225C}" presName="bgRect" presStyleLbl="bgShp" presStyleIdx="4" presStyleCnt="7"/>
      <dgm:spPr/>
    </dgm:pt>
    <dgm:pt modelId="{6FB566A2-5344-48F6-9BD4-F075928879D2}" type="pres">
      <dgm:prSet presAssocID="{4780442F-E425-4564-8A4A-226B5F71225C}" presName="iconRect" presStyleLbl="node1" presStyleIdx="4" presStyleCnt="7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keleton"/>
        </a:ext>
      </dgm:extLst>
    </dgm:pt>
    <dgm:pt modelId="{FD44A1FD-E441-4BCB-AB1F-0D70E3E6062B}" type="pres">
      <dgm:prSet presAssocID="{4780442F-E425-4564-8A4A-226B5F71225C}" presName="spaceRect" presStyleCnt="0"/>
      <dgm:spPr/>
    </dgm:pt>
    <dgm:pt modelId="{100FCCDB-D2E7-4A3C-9882-329D180C7A63}" type="pres">
      <dgm:prSet presAssocID="{4780442F-E425-4564-8A4A-226B5F71225C}" presName="parTx" presStyleLbl="revTx" presStyleIdx="4" presStyleCnt="7">
        <dgm:presLayoutVars>
          <dgm:chMax val="0"/>
          <dgm:chPref val="0"/>
        </dgm:presLayoutVars>
      </dgm:prSet>
      <dgm:spPr/>
    </dgm:pt>
    <dgm:pt modelId="{A75C31A1-2C3F-41B6-B806-B94B49CD9937}" type="pres">
      <dgm:prSet presAssocID="{1138BA76-8E3E-4CD8-AFFB-AC622E3470DE}" presName="sibTrans" presStyleCnt="0"/>
      <dgm:spPr/>
    </dgm:pt>
    <dgm:pt modelId="{70447374-4B80-4F45-836D-5CB70524E0F4}" type="pres">
      <dgm:prSet presAssocID="{2A9E4EF6-E6A9-416C-BF17-10D7B8A60B22}" presName="compNode" presStyleCnt="0"/>
      <dgm:spPr/>
    </dgm:pt>
    <dgm:pt modelId="{41090B28-DBB3-4DB0-86CE-E754931B79B3}" type="pres">
      <dgm:prSet presAssocID="{2A9E4EF6-E6A9-416C-BF17-10D7B8A60B22}" presName="bgRect" presStyleLbl="bgShp" presStyleIdx="5" presStyleCnt="7"/>
      <dgm:spPr/>
    </dgm:pt>
    <dgm:pt modelId="{77F1C86D-0E64-4845-9501-8C389494F1B9}" type="pres">
      <dgm:prSet presAssocID="{2A9E4EF6-E6A9-416C-BF17-10D7B8A60B22}" presName="iconRect" presStyleLbl="node1" presStyleIdx="5" presStyleCnt="7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ircle with Left Arrow"/>
        </a:ext>
      </dgm:extLst>
    </dgm:pt>
    <dgm:pt modelId="{647A3F86-B34D-48A1-B846-E6B38686D3E8}" type="pres">
      <dgm:prSet presAssocID="{2A9E4EF6-E6A9-416C-BF17-10D7B8A60B22}" presName="spaceRect" presStyleCnt="0"/>
      <dgm:spPr/>
    </dgm:pt>
    <dgm:pt modelId="{E885BE54-1E08-4CFA-A62A-6B1570CB0473}" type="pres">
      <dgm:prSet presAssocID="{2A9E4EF6-E6A9-416C-BF17-10D7B8A60B22}" presName="parTx" presStyleLbl="revTx" presStyleIdx="5" presStyleCnt="7">
        <dgm:presLayoutVars>
          <dgm:chMax val="0"/>
          <dgm:chPref val="0"/>
        </dgm:presLayoutVars>
      </dgm:prSet>
      <dgm:spPr/>
    </dgm:pt>
    <dgm:pt modelId="{11816D67-7849-4FB8-A8C6-15BA5EFD5FD7}" type="pres">
      <dgm:prSet presAssocID="{299F502E-1048-40A4-892F-1CBD0C15E45F}" presName="sibTrans" presStyleCnt="0"/>
      <dgm:spPr/>
    </dgm:pt>
    <dgm:pt modelId="{394362C3-3522-4648-B226-53AD3512ABC7}" type="pres">
      <dgm:prSet presAssocID="{D1FB5D47-875D-4CF4-96BF-E76F22FC7C6C}" presName="compNode" presStyleCnt="0"/>
      <dgm:spPr/>
    </dgm:pt>
    <dgm:pt modelId="{ECD021BC-C852-4BD2-B9BE-121F3A6D4FAE}" type="pres">
      <dgm:prSet presAssocID="{D1FB5D47-875D-4CF4-96BF-E76F22FC7C6C}" presName="bgRect" presStyleLbl="bgShp" presStyleIdx="6" presStyleCnt="7"/>
      <dgm:spPr/>
    </dgm:pt>
    <dgm:pt modelId="{6EECAAC7-6033-4964-AB21-E191DC688D08}" type="pres">
      <dgm:prSet presAssocID="{D1FB5D47-875D-4CF4-96BF-E76F22FC7C6C}" presName="iconRect" presStyleLbl="node1" presStyleIdx="6" presStyleCnt="7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dgeRegistered"/>
        </a:ext>
      </dgm:extLst>
    </dgm:pt>
    <dgm:pt modelId="{D9F9DC96-89AE-464A-84D2-E431D3CB4385}" type="pres">
      <dgm:prSet presAssocID="{D1FB5D47-875D-4CF4-96BF-E76F22FC7C6C}" presName="spaceRect" presStyleCnt="0"/>
      <dgm:spPr/>
    </dgm:pt>
    <dgm:pt modelId="{BEC05930-3AD1-4222-97BF-CBE0E68B6737}" type="pres">
      <dgm:prSet presAssocID="{D1FB5D47-875D-4CF4-96BF-E76F22FC7C6C}" presName="parTx" presStyleLbl="revTx" presStyleIdx="6" presStyleCnt="7">
        <dgm:presLayoutVars>
          <dgm:chMax val="0"/>
          <dgm:chPref val="0"/>
        </dgm:presLayoutVars>
      </dgm:prSet>
      <dgm:spPr/>
    </dgm:pt>
  </dgm:ptLst>
  <dgm:cxnLst>
    <dgm:cxn modelId="{BC1D981D-6002-42BB-A7A8-44EDE655F023}" type="presOf" srcId="{538945B3-A535-4964-AB2A-7115C83C5012}" destId="{6018955B-8A96-4D44-A1AA-FD7C92BD4818}" srcOrd="0" destOrd="0" presId="urn:microsoft.com/office/officeart/2018/2/layout/IconVerticalSolidList"/>
    <dgm:cxn modelId="{7745DD30-F303-417E-9A8D-893B9C6BABD6}" srcId="{52A2604E-B70E-48C9-867F-788A236F8736}" destId="{0AEA9A73-E0F2-47B8-84BD-B69CCC9999E2}" srcOrd="0" destOrd="0" parTransId="{804ECA1F-1CFA-467C-9E5C-DD43F7037B81}" sibTransId="{731AA2B5-DDD0-4BE2-A0E7-2F90D14B4344}"/>
    <dgm:cxn modelId="{52B3AF39-F4D9-418E-A666-AD56EDE876F8}" srcId="{52A2604E-B70E-48C9-867F-788A236F8736}" destId="{860345F6-D389-4884-ADC0-FE3F893A06B1}" srcOrd="1" destOrd="0" parTransId="{4CB0A623-50A1-4166-B246-421589E61DA2}" sibTransId="{7123AEC7-A48D-4FD7-BC5C-8FFA596E4329}"/>
    <dgm:cxn modelId="{C41E7B56-669B-4038-9818-7D1BFD499F0C}" srcId="{52A2604E-B70E-48C9-867F-788A236F8736}" destId="{4780442F-E425-4564-8A4A-226B5F71225C}" srcOrd="4" destOrd="0" parTransId="{B2544293-4BBB-488A-B640-B66A1578CED2}" sibTransId="{1138BA76-8E3E-4CD8-AFFB-AC622E3470DE}"/>
    <dgm:cxn modelId="{C7FCBD5D-E292-4EB5-A4E9-9BC1EAD2B501}" type="presOf" srcId="{860345F6-D389-4884-ADC0-FE3F893A06B1}" destId="{CCFF3099-3980-469A-8067-62FD83478C72}" srcOrd="0" destOrd="0" presId="urn:microsoft.com/office/officeart/2018/2/layout/IconVerticalSolidList"/>
    <dgm:cxn modelId="{6E4F1092-6C40-45F5-AAD4-F50FBB559F8A}" srcId="{52A2604E-B70E-48C9-867F-788A236F8736}" destId="{538945B3-A535-4964-AB2A-7115C83C5012}" srcOrd="3" destOrd="0" parTransId="{224F467B-0FDD-4697-A231-8650ACEF282E}" sibTransId="{6B5AB20C-21A9-4969-9D5B-3579A81AFEBE}"/>
    <dgm:cxn modelId="{6B05F498-DBE1-4F9C-B8B3-E2DBD661B0E4}" srcId="{52A2604E-B70E-48C9-867F-788A236F8736}" destId="{32340B69-7251-4B4B-8722-30D423B4B38C}" srcOrd="2" destOrd="0" parTransId="{B4789EE4-6882-41E5-BA87-C6F9DD283D8C}" sibTransId="{ED8D94F0-2A06-4CE0-B583-09DA069FC763}"/>
    <dgm:cxn modelId="{929B65A8-4C4B-470B-998E-3006EE221167}" srcId="{52A2604E-B70E-48C9-867F-788A236F8736}" destId="{D1FB5D47-875D-4CF4-96BF-E76F22FC7C6C}" srcOrd="6" destOrd="0" parTransId="{096BBD25-E344-4CC3-8F97-4062DBCAD40A}" sibTransId="{16B392DA-DFF9-44FE-ADD5-5EE15AFCECA7}"/>
    <dgm:cxn modelId="{116171A8-9A6B-4E56-99B3-5C2191E2C6AB}" type="presOf" srcId="{D1FB5D47-875D-4CF4-96BF-E76F22FC7C6C}" destId="{BEC05930-3AD1-4222-97BF-CBE0E68B6737}" srcOrd="0" destOrd="0" presId="urn:microsoft.com/office/officeart/2018/2/layout/IconVerticalSolidList"/>
    <dgm:cxn modelId="{E9A21BB1-B23B-40C0-9EAB-2A7EB9D016D3}" type="presOf" srcId="{2A9E4EF6-E6A9-416C-BF17-10D7B8A60B22}" destId="{E885BE54-1E08-4CFA-A62A-6B1570CB0473}" srcOrd="0" destOrd="0" presId="urn:microsoft.com/office/officeart/2018/2/layout/IconVerticalSolidList"/>
    <dgm:cxn modelId="{63296FB7-21F4-467B-8E55-9E04F7F4B4C5}" type="presOf" srcId="{0AEA9A73-E0F2-47B8-84BD-B69CCC9999E2}" destId="{5428936E-EA24-49BA-904F-43F2A5AB10FE}" srcOrd="0" destOrd="0" presId="urn:microsoft.com/office/officeart/2018/2/layout/IconVerticalSolidList"/>
    <dgm:cxn modelId="{049754C0-BAEB-4BC2-9404-4018BA14E9EC}" type="presOf" srcId="{4780442F-E425-4564-8A4A-226B5F71225C}" destId="{100FCCDB-D2E7-4A3C-9882-329D180C7A63}" srcOrd="0" destOrd="0" presId="urn:microsoft.com/office/officeart/2018/2/layout/IconVerticalSolidList"/>
    <dgm:cxn modelId="{4629A5D4-539A-4875-9EEB-70F5C5F992F2}" srcId="{52A2604E-B70E-48C9-867F-788A236F8736}" destId="{2A9E4EF6-E6A9-416C-BF17-10D7B8A60B22}" srcOrd="5" destOrd="0" parTransId="{574467C2-3EB3-43FA-83D4-32B399AA6BFC}" sibTransId="{299F502E-1048-40A4-892F-1CBD0C15E45F}"/>
    <dgm:cxn modelId="{12BA84E6-379F-4C5E-A56A-26994BB8EEAC}" type="presOf" srcId="{52A2604E-B70E-48C9-867F-788A236F8736}" destId="{647A8E43-BF2B-4613-8494-F818FA542E5C}" srcOrd="0" destOrd="0" presId="urn:microsoft.com/office/officeart/2018/2/layout/IconVerticalSolidList"/>
    <dgm:cxn modelId="{3FF2F0F8-732E-45CE-BBF2-6F092A54BB80}" type="presOf" srcId="{32340B69-7251-4B4B-8722-30D423B4B38C}" destId="{A5CCADAF-34D2-48AE-9DC6-B386F3C6B109}" srcOrd="0" destOrd="0" presId="urn:microsoft.com/office/officeart/2018/2/layout/IconVerticalSolidList"/>
    <dgm:cxn modelId="{D2568E8A-F3F1-4AE8-BFF2-E56A56535DC0}" type="presParOf" srcId="{647A8E43-BF2B-4613-8494-F818FA542E5C}" destId="{6F587FCF-34F2-4073-BD50-75813F6E7C80}" srcOrd="0" destOrd="0" presId="urn:microsoft.com/office/officeart/2018/2/layout/IconVerticalSolidList"/>
    <dgm:cxn modelId="{AFD1FBAD-803C-448A-BC4F-4C53BB0B0433}" type="presParOf" srcId="{6F587FCF-34F2-4073-BD50-75813F6E7C80}" destId="{54FD3F96-D95C-4E23-8BD6-275B4435D16A}" srcOrd="0" destOrd="0" presId="urn:microsoft.com/office/officeart/2018/2/layout/IconVerticalSolidList"/>
    <dgm:cxn modelId="{8D869C94-9ACC-4B9E-8C74-2C7DF377EBF2}" type="presParOf" srcId="{6F587FCF-34F2-4073-BD50-75813F6E7C80}" destId="{D5F47551-1138-4D6F-83F4-DB2003A6C598}" srcOrd="1" destOrd="0" presId="urn:microsoft.com/office/officeart/2018/2/layout/IconVerticalSolidList"/>
    <dgm:cxn modelId="{7DBD6B55-5211-44FC-BB20-C25FD358168E}" type="presParOf" srcId="{6F587FCF-34F2-4073-BD50-75813F6E7C80}" destId="{84B0692F-16BC-4C24-B612-983D13759CD3}" srcOrd="2" destOrd="0" presId="urn:microsoft.com/office/officeart/2018/2/layout/IconVerticalSolidList"/>
    <dgm:cxn modelId="{AE5F6573-D6F7-4BC8-853F-7716851F34E4}" type="presParOf" srcId="{6F587FCF-34F2-4073-BD50-75813F6E7C80}" destId="{5428936E-EA24-49BA-904F-43F2A5AB10FE}" srcOrd="3" destOrd="0" presId="urn:microsoft.com/office/officeart/2018/2/layout/IconVerticalSolidList"/>
    <dgm:cxn modelId="{1FBE63E5-9085-4A86-A3C1-CA47BF9B66D8}" type="presParOf" srcId="{647A8E43-BF2B-4613-8494-F818FA542E5C}" destId="{DB5612E7-4C27-4CCE-B4E0-6EA35355D49C}" srcOrd="1" destOrd="0" presId="urn:microsoft.com/office/officeart/2018/2/layout/IconVerticalSolidList"/>
    <dgm:cxn modelId="{82CBF27B-B447-44ED-81DE-B9825246B31A}" type="presParOf" srcId="{647A8E43-BF2B-4613-8494-F818FA542E5C}" destId="{B713996F-27D5-45C2-9C68-8373A893B97D}" srcOrd="2" destOrd="0" presId="urn:microsoft.com/office/officeart/2018/2/layout/IconVerticalSolidList"/>
    <dgm:cxn modelId="{BD141357-6931-4118-95E6-525963AB973E}" type="presParOf" srcId="{B713996F-27D5-45C2-9C68-8373A893B97D}" destId="{930C030F-7A58-483C-9C93-CFAE7493235A}" srcOrd="0" destOrd="0" presId="urn:microsoft.com/office/officeart/2018/2/layout/IconVerticalSolidList"/>
    <dgm:cxn modelId="{B74B5CFD-5FA5-4161-88D2-48A54EAB8637}" type="presParOf" srcId="{B713996F-27D5-45C2-9C68-8373A893B97D}" destId="{C6B97BF2-9FB1-41B4-A788-7563A4D02449}" srcOrd="1" destOrd="0" presId="urn:microsoft.com/office/officeart/2018/2/layout/IconVerticalSolidList"/>
    <dgm:cxn modelId="{E13FEDB5-B3A6-4DF8-BCA8-9C3C1F0B2AED}" type="presParOf" srcId="{B713996F-27D5-45C2-9C68-8373A893B97D}" destId="{19B5446C-D9A9-4B07-BA84-4D64F4551A0A}" srcOrd="2" destOrd="0" presId="urn:microsoft.com/office/officeart/2018/2/layout/IconVerticalSolidList"/>
    <dgm:cxn modelId="{6EFEE4E3-6C7B-4157-9902-97E10F1F27D7}" type="presParOf" srcId="{B713996F-27D5-45C2-9C68-8373A893B97D}" destId="{CCFF3099-3980-469A-8067-62FD83478C72}" srcOrd="3" destOrd="0" presId="urn:microsoft.com/office/officeart/2018/2/layout/IconVerticalSolidList"/>
    <dgm:cxn modelId="{BB1B074B-9650-46D8-82DD-C13D968F9F44}" type="presParOf" srcId="{647A8E43-BF2B-4613-8494-F818FA542E5C}" destId="{3E92FB6B-F4AA-42E2-B16A-D88D63F14C54}" srcOrd="3" destOrd="0" presId="urn:microsoft.com/office/officeart/2018/2/layout/IconVerticalSolidList"/>
    <dgm:cxn modelId="{0B22585D-1AFF-4915-8DFC-37A0D639D780}" type="presParOf" srcId="{647A8E43-BF2B-4613-8494-F818FA542E5C}" destId="{F8BAA9F6-B61B-464B-AE81-F84C50F52B51}" srcOrd="4" destOrd="0" presId="urn:microsoft.com/office/officeart/2018/2/layout/IconVerticalSolidList"/>
    <dgm:cxn modelId="{A945883A-D3B4-4AAC-9A54-77A3336F3834}" type="presParOf" srcId="{F8BAA9F6-B61B-464B-AE81-F84C50F52B51}" destId="{8E9726C9-BB55-45FD-87A1-E4AA73B058DB}" srcOrd="0" destOrd="0" presId="urn:microsoft.com/office/officeart/2018/2/layout/IconVerticalSolidList"/>
    <dgm:cxn modelId="{BB174146-6469-494A-BDE8-6F5CA03CB793}" type="presParOf" srcId="{F8BAA9F6-B61B-464B-AE81-F84C50F52B51}" destId="{B16DC278-CB48-40B6-ADAD-44503B0159F1}" srcOrd="1" destOrd="0" presId="urn:microsoft.com/office/officeart/2018/2/layout/IconVerticalSolidList"/>
    <dgm:cxn modelId="{7DB0C32A-44AF-416E-A13F-92EFEA7AAE7E}" type="presParOf" srcId="{F8BAA9F6-B61B-464B-AE81-F84C50F52B51}" destId="{7ADC204F-D43B-44AC-837E-DD4236536DC2}" srcOrd="2" destOrd="0" presId="urn:microsoft.com/office/officeart/2018/2/layout/IconVerticalSolidList"/>
    <dgm:cxn modelId="{9572696C-E835-4347-B6DD-F975F82FB7F2}" type="presParOf" srcId="{F8BAA9F6-B61B-464B-AE81-F84C50F52B51}" destId="{A5CCADAF-34D2-48AE-9DC6-B386F3C6B109}" srcOrd="3" destOrd="0" presId="urn:microsoft.com/office/officeart/2018/2/layout/IconVerticalSolidList"/>
    <dgm:cxn modelId="{F3471BF9-F8DA-40AD-9BD2-A25BA14489C2}" type="presParOf" srcId="{647A8E43-BF2B-4613-8494-F818FA542E5C}" destId="{BCB294A0-3A89-4785-9F72-B275334B6C90}" srcOrd="5" destOrd="0" presId="urn:microsoft.com/office/officeart/2018/2/layout/IconVerticalSolidList"/>
    <dgm:cxn modelId="{F16A0D9F-25F7-4FB0-A35F-2C4C5BA7DB9A}" type="presParOf" srcId="{647A8E43-BF2B-4613-8494-F818FA542E5C}" destId="{F9FD9D09-F2C4-41CD-BF1D-3CE3AC805E23}" srcOrd="6" destOrd="0" presId="urn:microsoft.com/office/officeart/2018/2/layout/IconVerticalSolidList"/>
    <dgm:cxn modelId="{EC880913-2259-49DE-A6AE-06EF0AE4127F}" type="presParOf" srcId="{F9FD9D09-F2C4-41CD-BF1D-3CE3AC805E23}" destId="{7939280C-3FC5-4254-BE83-02397ADCBE0C}" srcOrd="0" destOrd="0" presId="urn:microsoft.com/office/officeart/2018/2/layout/IconVerticalSolidList"/>
    <dgm:cxn modelId="{B546DF18-5820-4702-A012-903A55E78DA8}" type="presParOf" srcId="{F9FD9D09-F2C4-41CD-BF1D-3CE3AC805E23}" destId="{1D06B183-5CC7-4489-A267-B0B03CAE8686}" srcOrd="1" destOrd="0" presId="urn:microsoft.com/office/officeart/2018/2/layout/IconVerticalSolidList"/>
    <dgm:cxn modelId="{EFD72291-ACE5-4F04-837F-174BDA5B9A19}" type="presParOf" srcId="{F9FD9D09-F2C4-41CD-BF1D-3CE3AC805E23}" destId="{B329E2A9-EAC2-440C-B01E-5CC12E26531D}" srcOrd="2" destOrd="0" presId="urn:microsoft.com/office/officeart/2018/2/layout/IconVerticalSolidList"/>
    <dgm:cxn modelId="{BE0DAEFA-751F-4756-8185-1CB3B132E0A4}" type="presParOf" srcId="{F9FD9D09-F2C4-41CD-BF1D-3CE3AC805E23}" destId="{6018955B-8A96-4D44-A1AA-FD7C92BD4818}" srcOrd="3" destOrd="0" presId="urn:microsoft.com/office/officeart/2018/2/layout/IconVerticalSolidList"/>
    <dgm:cxn modelId="{FAC95997-4C8E-48FB-A675-C98FFBF937CD}" type="presParOf" srcId="{647A8E43-BF2B-4613-8494-F818FA542E5C}" destId="{FB431B44-9210-45EB-8997-FAB88E8BC360}" srcOrd="7" destOrd="0" presId="urn:microsoft.com/office/officeart/2018/2/layout/IconVerticalSolidList"/>
    <dgm:cxn modelId="{504C6168-69FF-41A0-84BF-46B6E0BB25E3}" type="presParOf" srcId="{647A8E43-BF2B-4613-8494-F818FA542E5C}" destId="{0897FA09-F055-45B1-B5C8-A736034B53D0}" srcOrd="8" destOrd="0" presId="urn:microsoft.com/office/officeart/2018/2/layout/IconVerticalSolidList"/>
    <dgm:cxn modelId="{5769CBD3-2D3A-4CAF-9659-D5EEAC77F1B0}" type="presParOf" srcId="{0897FA09-F055-45B1-B5C8-A736034B53D0}" destId="{0D8C512A-FAFD-4CCC-A5DB-D80532AE75B7}" srcOrd="0" destOrd="0" presId="urn:microsoft.com/office/officeart/2018/2/layout/IconVerticalSolidList"/>
    <dgm:cxn modelId="{34E2DDE4-5C63-411A-81DE-4249855DBCBE}" type="presParOf" srcId="{0897FA09-F055-45B1-B5C8-A736034B53D0}" destId="{6FB566A2-5344-48F6-9BD4-F075928879D2}" srcOrd="1" destOrd="0" presId="urn:microsoft.com/office/officeart/2018/2/layout/IconVerticalSolidList"/>
    <dgm:cxn modelId="{19AC2936-2161-404C-A9AA-0140CE687A71}" type="presParOf" srcId="{0897FA09-F055-45B1-B5C8-A736034B53D0}" destId="{FD44A1FD-E441-4BCB-AB1F-0D70E3E6062B}" srcOrd="2" destOrd="0" presId="urn:microsoft.com/office/officeart/2018/2/layout/IconVerticalSolidList"/>
    <dgm:cxn modelId="{200AFACC-9B9E-4310-9526-A59B6F63D6A7}" type="presParOf" srcId="{0897FA09-F055-45B1-B5C8-A736034B53D0}" destId="{100FCCDB-D2E7-4A3C-9882-329D180C7A63}" srcOrd="3" destOrd="0" presId="urn:microsoft.com/office/officeart/2018/2/layout/IconVerticalSolidList"/>
    <dgm:cxn modelId="{796AD2EB-78AB-41DF-844E-5747A522490D}" type="presParOf" srcId="{647A8E43-BF2B-4613-8494-F818FA542E5C}" destId="{A75C31A1-2C3F-41B6-B806-B94B49CD9937}" srcOrd="9" destOrd="0" presId="urn:microsoft.com/office/officeart/2018/2/layout/IconVerticalSolidList"/>
    <dgm:cxn modelId="{129226B8-5036-4C94-A2A8-28224BA3A81D}" type="presParOf" srcId="{647A8E43-BF2B-4613-8494-F818FA542E5C}" destId="{70447374-4B80-4F45-836D-5CB70524E0F4}" srcOrd="10" destOrd="0" presId="urn:microsoft.com/office/officeart/2018/2/layout/IconVerticalSolidList"/>
    <dgm:cxn modelId="{694571D6-1B02-43DB-8A27-DD86D112496F}" type="presParOf" srcId="{70447374-4B80-4F45-836D-5CB70524E0F4}" destId="{41090B28-DBB3-4DB0-86CE-E754931B79B3}" srcOrd="0" destOrd="0" presId="urn:microsoft.com/office/officeart/2018/2/layout/IconVerticalSolidList"/>
    <dgm:cxn modelId="{9E5BFD3A-E609-492E-8682-7A95B058A000}" type="presParOf" srcId="{70447374-4B80-4F45-836D-5CB70524E0F4}" destId="{77F1C86D-0E64-4845-9501-8C389494F1B9}" srcOrd="1" destOrd="0" presId="urn:microsoft.com/office/officeart/2018/2/layout/IconVerticalSolidList"/>
    <dgm:cxn modelId="{F531ABB9-8A2E-4AB8-98D3-147B6D64BAA0}" type="presParOf" srcId="{70447374-4B80-4F45-836D-5CB70524E0F4}" destId="{647A3F86-B34D-48A1-B846-E6B38686D3E8}" srcOrd="2" destOrd="0" presId="urn:microsoft.com/office/officeart/2018/2/layout/IconVerticalSolidList"/>
    <dgm:cxn modelId="{9A296DD4-728B-4C04-8BA2-51E66FC56A1B}" type="presParOf" srcId="{70447374-4B80-4F45-836D-5CB70524E0F4}" destId="{E885BE54-1E08-4CFA-A62A-6B1570CB0473}" srcOrd="3" destOrd="0" presId="urn:microsoft.com/office/officeart/2018/2/layout/IconVerticalSolidList"/>
    <dgm:cxn modelId="{778E95C0-4763-4227-B139-987B0BEF4BF0}" type="presParOf" srcId="{647A8E43-BF2B-4613-8494-F818FA542E5C}" destId="{11816D67-7849-4FB8-A8C6-15BA5EFD5FD7}" srcOrd="11" destOrd="0" presId="urn:microsoft.com/office/officeart/2018/2/layout/IconVerticalSolidList"/>
    <dgm:cxn modelId="{47F2E300-577F-4CB6-84DB-AAB31A1A59BA}" type="presParOf" srcId="{647A8E43-BF2B-4613-8494-F818FA542E5C}" destId="{394362C3-3522-4648-B226-53AD3512ABC7}" srcOrd="12" destOrd="0" presId="urn:microsoft.com/office/officeart/2018/2/layout/IconVerticalSolidList"/>
    <dgm:cxn modelId="{F6405207-7F21-4188-9151-92781C518592}" type="presParOf" srcId="{394362C3-3522-4648-B226-53AD3512ABC7}" destId="{ECD021BC-C852-4BD2-B9BE-121F3A6D4FAE}" srcOrd="0" destOrd="0" presId="urn:microsoft.com/office/officeart/2018/2/layout/IconVerticalSolidList"/>
    <dgm:cxn modelId="{9EA1FF85-21D5-479D-B4F4-F95C5818880E}" type="presParOf" srcId="{394362C3-3522-4648-B226-53AD3512ABC7}" destId="{6EECAAC7-6033-4964-AB21-E191DC688D08}" srcOrd="1" destOrd="0" presId="urn:microsoft.com/office/officeart/2018/2/layout/IconVerticalSolidList"/>
    <dgm:cxn modelId="{5C2559BD-2469-4540-8895-220EE7C4381B}" type="presParOf" srcId="{394362C3-3522-4648-B226-53AD3512ABC7}" destId="{D9F9DC96-89AE-464A-84D2-E431D3CB4385}" srcOrd="2" destOrd="0" presId="urn:microsoft.com/office/officeart/2018/2/layout/IconVerticalSolidList"/>
    <dgm:cxn modelId="{7411B344-A977-4BB4-9E0C-D27E46DC4E7E}" type="presParOf" srcId="{394362C3-3522-4648-B226-53AD3512ABC7}" destId="{BEC05930-3AD1-4222-97BF-CBE0E68B6737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B0A7DF8-67D0-4275-A501-D41FC2579C31}">
      <dsp:nvSpPr>
        <dsp:cNvPr id="0" name=""/>
        <dsp:cNvSpPr/>
      </dsp:nvSpPr>
      <dsp:spPr>
        <a:xfrm>
          <a:off x="0" y="1142226"/>
          <a:ext cx="7886700" cy="97905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9250103-A131-4C4F-8895-F7ECCB493FF4}">
      <dsp:nvSpPr>
        <dsp:cNvPr id="0" name=""/>
        <dsp:cNvSpPr/>
      </dsp:nvSpPr>
      <dsp:spPr>
        <a:xfrm>
          <a:off x="296162" y="1362512"/>
          <a:ext cx="538478" cy="53847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C26799-A786-424E-81BB-A30690A3E7B1}">
      <dsp:nvSpPr>
        <dsp:cNvPr id="0" name=""/>
        <dsp:cNvSpPr/>
      </dsp:nvSpPr>
      <dsp:spPr>
        <a:xfrm>
          <a:off x="1130804" y="1142226"/>
          <a:ext cx="6755895" cy="9790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616" tIns="103616" rIns="103616" bIns="103616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 dirty="0"/>
            <a:t>Chapter 9</a:t>
          </a:r>
          <a:r>
            <a:rPr lang="en-US" sz="2500" kern="1200" dirty="0"/>
            <a:t>: pg. 377 – 387 + additional materials</a:t>
          </a:r>
        </a:p>
      </dsp:txBody>
      <dsp:txXfrm>
        <a:off x="1130804" y="1142226"/>
        <a:ext cx="6755895" cy="979051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DACC651-AF1D-46A7-BA1E-5A440DBD317E}">
      <dsp:nvSpPr>
        <dsp:cNvPr id="0" name=""/>
        <dsp:cNvSpPr/>
      </dsp:nvSpPr>
      <dsp:spPr>
        <a:xfrm>
          <a:off x="0" y="4597"/>
          <a:ext cx="4885203" cy="97937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487F0A8-5480-4AC8-8C3C-9C63E48AB8F0}">
      <dsp:nvSpPr>
        <dsp:cNvPr id="0" name=""/>
        <dsp:cNvSpPr/>
      </dsp:nvSpPr>
      <dsp:spPr>
        <a:xfrm>
          <a:off x="296259" y="224956"/>
          <a:ext cx="538654" cy="53865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6D1758D-EE2F-46AC-B0A2-7CE71C993DE2}">
      <dsp:nvSpPr>
        <dsp:cNvPr id="0" name=""/>
        <dsp:cNvSpPr/>
      </dsp:nvSpPr>
      <dsp:spPr>
        <a:xfrm>
          <a:off x="1131174" y="4597"/>
          <a:ext cx="3754028" cy="9793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650" tIns="103650" rIns="103650" bIns="10365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>
              <a:solidFill>
                <a:srgbClr val="00B050"/>
              </a:solidFill>
            </a:rPr>
            <a:t>PROS</a:t>
          </a:r>
        </a:p>
      </dsp:txBody>
      <dsp:txXfrm>
        <a:off x="1131174" y="4597"/>
        <a:ext cx="3754028" cy="979371"/>
      </dsp:txXfrm>
    </dsp:sp>
    <dsp:sp modelId="{2864CBA4-27EA-48A5-BC02-51D61EF12A35}">
      <dsp:nvSpPr>
        <dsp:cNvPr id="0" name=""/>
        <dsp:cNvSpPr/>
      </dsp:nvSpPr>
      <dsp:spPr>
        <a:xfrm>
          <a:off x="0" y="1228812"/>
          <a:ext cx="4885203" cy="97937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E7F094D-58EA-4523-B8C9-F3C2CF8FAE56}">
      <dsp:nvSpPr>
        <dsp:cNvPr id="0" name=""/>
        <dsp:cNvSpPr/>
      </dsp:nvSpPr>
      <dsp:spPr>
        <a:xfrm>
          <a:off x="296259" y="1449171"/>
          <a:ext cx="538654" cy="53865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E156B11-9B91-40A8-B5BA-EEDB0761C191}">
      <dsp:nvSpPr>
        <dsp:cNvPr id="0" name=""/>
        <dsp:cNvSpPr/>
      </dsp:nvSpPr>
      <dsp:spPr>
        <a:xfrm>
          <a:off x="1131174" y="1228812"/>
          <a:ext cx="3754028" cy="9793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650" tIns="103650" rIns="103650" bIns="10365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Cheaper (while capturing cost &lt; sequencing cost)</a:t>
          </a:r>
        </a:p>
      </dsp:txBody>
      <dsp:txXfrm>
        <a:off x="1131174" y="1228812"/>
        <a:ext cx="3754028" cy="979371"/>
      </dsp:txXfrm>
    </dsp:sp>
    <dsp:sp modelId="{9A99D862-1A2C-41D1-B7E7-8257C0A3AFB8}">
      <dsp:nvSpPr>
        <dsp:cNvPr id="0" name=""/>
        <dsp:cNvSpPr/>
      </dsp:nvSpPr>
      <dsp:spPr>
        <a:xfrm>
          <a:off x="0" y="2453027"/>
          <a:ext cx="4885203" cy="97937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DCABDF8-78BB-4215-983E-171095B2221C}">
      <dsp:nvSpPr>
        <dsp:cNvPr id="0" name=""/>
        <dsp:cNvSpPr/>
      </dsp:nvSpPr>
      <dsp:spPr>
        <a:xfrm>
          <a:off x="296259" y="2673385"/>
          <a:ext cx="538654" cy="53865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D97FB3-2537-4B6C-830C-A01D1FBF1BF1}">
      <dsp:nvSpPr>
        <dsp:cNvPr id="0" name=""/>
        <dsp:cNvSpPr/>
      </dsp:nvSpPr>
      <dsp:spPr>
        <a:xfrm>
          <a:off x="1131174" y="2453027"/>
          <a:ext cx="3754028" cy="9793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650" tIns="103650" rIns="103650" bIns="10365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Higher coverage</a:t>
          </a:r>
        </a:p>
      </dsp:txBody>
      <dsp:txXfrm>
        <a:off x="1131174" y="2453027"/>
        <a:ext cx="3754028" cy="979371"/>
      </dsp:txXfrm>
    </dsp:sp>
    <dsp:sp modelId="{7E2BDEF3-E6DB-479E-BCC5-DA428B6D49FC}">
      <dsp:nvSpPr>
        <dsp:cNvPr id="0" name=""/>
        <dsp:cNvSpPr/>
      </dsp:nvSpPr>
      <dsp:spPr>
        <a:xfrm>
          <a:off x="0" y="3677241"/>
          <a:ext cx="4885203" cy="97937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15F42FF-5652-4338-897D-860F9691DC1A}">
      <dsp:nvSpPr>
        <dsp:cNvPr id="0" name=""/>
        <dsp:cNvSpPr/>
      </dsp:nvSpPr>
      <dsp:spPr>
        <a:xfrm>
          <a:off x="296259" y="3897600"/>
          <a:ext cx="538654" cy="53865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E1BFFA1-4B48-41B3-A9C5-EEB89CF0520E}">
      <dsp:nvSpPr>
        <dsp:cNvPr id="0" name=""/>
        <dsp:cNvSpPr/>
      </dsp:nvSpPr>
      <dsp:spPr>
        <a:xfrm>
          <a:off x="1131174" y="3677241"/>
          <a:ext cx="3754028" cy="9793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650" tIns="103650" rIns="103650" bIns="10365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Decreased risk of unsolicited findings</a:t>
          </a:r>
        </a:p>
      </dsp:txBody>
      <dsp:txXfrm>
        <a:off x="1131174" y="3677241"/>
        <a:ext cx="3754028" cy="979371"/>
      </dsp:txXfrm>
    </dsp:sp>
    <dsp:sp modelId="{4A46573A-5F2C-4734-8DC4-8C87A8530D48}">
      <dsp:nvSpPr>
        <dsp:cNvPr id="0" name=""/>
        <dsp:cNvSpPr/>
      </dsp:nvSpPr>
      <dsp:spPr>
        <a:xfrm>
          <a:off x="0" y="4901456"/>
          <a:ext cx="4885203" cy="97937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5022D64-93BB-4A14-BBBD-79124E7DC34E}">
      <dsp:nvSpPr>
        <dsp:cNvPr id="0" name=""/>
        <dsp:cNvSpPr/>
      </dsp:nvSpPr>
      <dsp:spPr>
        <a:xfrm>
          <a:off x="296259" y="5121814"/>
          <a:ext cx="538654" cy="538654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9EEA7F-003A-430D-A44E-03658373BD0B}">
      <dsp:nvSpPr>
        <dsp:cNvPr id="0" name=""/>
        <dsp:cNvSpPr/>
      </dsp:nvSpPr>
      <dsp:spPr>
        <a:xfrm>
          <a:off x="1131174" y="4901456"/>
          <a:ext cx="3754028" cy="9793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650" tIns="103650" rIns="103650" bIns="10365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Less variants to analyze</a:t>
          </a:r>
        </a:p>
      </dsp:txBody>
      <dsp:txXfrm>
        <a:off x="1131174" y="4901456"/>
        <a:ext cx="3754028" cy="979371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DACC651-AF1D-46A7-BA1E-5A440DBD317E}">
      <dsp:nvSpPr>
        <dsp:cNvPr id="0" name=""/>
        <dsp:cNvSpPr/>
      </dsp:nvSpPr>
      <dsp:spPr>
        <a:xfrm>
          <a:off x="0" y="1903"/>
          <a:ext cx="4885203" cy="81125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487F0A8-5480-4AC8-8C3C-9C63E48AB8F0}">
      <dsp:nvSpPr>
        <dsp:cNvPr id="0" name=""/>
        <dsp:cNvSpPr/>
      </dsp:nvSpPr>
      <dsp:spPr>
        <a:xfrm rot="10800000">
          <a:off x="245405" y="184436"/>
          <a:ext cx="446191" cy="44619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6D1758D-EE2F-46AC-B0A2-7CE71C993DE2}">
      <dsp:nvSpPr>
        <dsp:cNvPr id="0" name=""/>
        <dsp:cNvSpPr/>
      </dsp:nvSpPr>
      <dsp:spPr>
        <a:xfrm>
          <a:off x="937002" y="1903"/>
          <a:ext cx="3948200" cy="8112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858" tIns="85858" rIns="85858" bIns="85858" numCol="1" spcCol="1270" anchor="ctr" anchorCtr="0">
          <a:noAutofit/>
        </a:bodyPr>
        <a:lstStyle/>
        <a:p>
          <a:pPr marL="0" lvl="0" indent="0" algn="l" defTabSz="13335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>
              <a:solidFill>
                <a:srgbClr val="FF0000"/>
              </a:solidFill>
            </a:rPr>
            <a:t>CONS</a:t>
          </a:r>
        </a:p>
      </dsp:txBody>
      <dsp:txXfrm>
        <a:off x="937002" y="1903"/>
        <a:ext cx="3948200" cy="811257"/>
      </dsp:txXfrm>
    </dsp:sp>
    <dsp:sp modelId="{2864CBA4-27EA-48A5-BC02-51D61EF12A35}">
      <dsp:nvSpPr>
        <dsp:cNvPr id="0" name=""/>
        <dsp:cNvSpPr/>
      </dsp:nvSpPr>
      <dsp:spPr>
        <a:xfrm>
          <a:off x="0" y="1015975"/>
          <a:ext cx="4885203" cy="81125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E7F094D-58EA-4523-B8C9-F3C2CF8FAE56}">
      <dsp:nvSpPr>
        <dsp:cNvPr id="0" name=""/>
        <dsp:cNvSpPr/>
      </dsp:nvSpPr>
      <dsp:spPr>
        <a:xfrm>
          <a:off x="245405" y="1198508"/>
          <a:ext cx="446191" cy="44619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E156B11-9B91-40A8-B5BA-EEDB0761C191}">
      <dsp:nvSpPr>
        <dsp:cNvPr id="0" name=""/>
        <dsp:cNvSpPr/>
      </dsp:nvSpPr>
      <dsp:spPr>
        <a:xfrm>
          <a:off x="937002" y="1015975"/>
          <a:ext cx="3948200" cy="8112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858" tIns="85858" rIns="85858" bIns="85858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New gene is discovered </a:t>
          </a:r>
          <a:r>
            <a:rPr lang="en-US" sz="1800" kern="1200" dirty="0">
              <a:sym typeface="Wingdings"/>
            </a:rPr>
            <a:t></a:t>
          </a:r>
          <a:r>
            <a:rPr lang="en-US" sz="1800" kern="1200" dirty="0"/>
            <a:t> new target set </a:t>
          </a:r>
          <a:r>
            <a:rPr lang="en-US" sz="1800" kern="1200" dirty="0">
              <a:sym typeface="Wingdings"/>
            </a:rPr>
            <a:t></a:t>
          </a:r>
          <a:r>
            <a:rPr lang="en-US" sz="1800" kern="1200" dirty="0"/>
            <a:t> validation </a:t>
          </a:r>
          <a:r>
            <a:rPr lang="en-US" sz="1800" kern="1200" dirty="0" err="1"/>
            <a:t>etc</a:t>
          </a:r>
          <a:r>
            <a:rPr lang="en-US" sz="1800" kern="1200" dirty="0"/>
            <a:t> + resequencing</a:t>
          </a:r>
        </a:p>
      </dsp:txBody>
      <dsp:txXfrm>
        <a:off x="937002" y="1015975"/>
        <a:ext cx="3948200" cy="811257"/>
      </dsp:txXfrm>
    </dsp:sp>
    <dsp:sp modelId="{9A99D862-1A2C-41D1-B7E7-8257C0A3AFB8}">
      <dsp:nvSpPr>
        <dsp:cNvPr id="0" name=""/>
        <dsp:cNvSpPr/>
      </dsp:nvSpPr>
      <dsp:spPr>
        <a:xfrm>
          <a:off x="0" y="2030048"/>
          <a:ext cx="4885203" cy="81125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DCABDF8-78BB-4215-983E-171095B2221C}">
      <dsp:nvSpPr>
        <dsp:cNvPr id="0" name=""/>
        <dsp:cNvSpPr/>
      </dsp:nvSpPr>
      <dsp:spPr>
        <a:xfrm>
          <a:off x="245405" y="2212581"/>
          <a:ext cx="446191" cy="44619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D97FB3-2537-4B6C-830C-A01D1FBF1BF1}">
      <dsp:nvSpPr>
        <dsp:cNvPr id="0" name=""/>
        <dsp:cNvSpPr/>
      </dsp:nvSpPr>
      <dsp:spPr>
        <a:xfrm>
          <a:off x="937002" y="2030048"/>
          <a:ext cx="3948200" cy="8112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858" tIns="85858" rIns="85858" bIns="85858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You cannot identify new genes or pathways coverage</a:t>
          </a:r>
        </a:p>
      </dsp:txBody>
      <dsp:txXfrm>
        <a:off x="937002" y="2030048"/>
        <a:ext cx="3948200" cy="811257"/>
      </dsp:txXfrm>
    </dsp:sp>
    <dsp:sp modelId="{7E2BDEF3-E6DB-479E-BCC5-DA428B6D49FC}">
      <dsp:nvSpPr>
        <dsp:cNvPr id="0" name=""/>
        <dsp:cNvSpPr/>
      </dsp:nvSpPr>
      <dsp:spPr>
        <a:xfrm>
          <a:off x="0" y="3044120"/>
          <a:ext cx="4885203" cy="81125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15F42FF-5652-4338-897D-860F9691DC1A}">
      <dsp:nvSpPr>
        <dsp:cNvPr id="0" name=""/>
        <dsp:cNvSpPr/>
      </dsp:nvSpPr>
      <dsp:spPr>
        <a:xfrm>
          <a:off x="245405" y="3226653"/>
          <a:ext cx="446191" cy="44619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E1BFFA1-4B48-41B3-A9C5-EEB89CF0520E}">
      <dsp:nvSpPr>
        <dsp:cNvPr id="0" name=""/>
        <dsp:cNvSpPr/>
      </dsp:nvSpPr>
      <dsp:spPr>
        <a:xfrm>
          <a:off x="937002" y="3044120"/>
          <a:ext cx="3948200" cy="8112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858" tIns="85858" rIns="85858" bIns="85858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The capture may introduce (strand) bias</a:t>
          </a:r>
        </a:p>
      </dsp:txBody>
      <dsp:txXfrm>
        <a:off x="937002" y="3044120"/>
        <a:ext cx="3948200" cy="811257"/>
      </dsp:txXfrm>
    </dsp:sp>
    <dsp:sp modelId="{4A46573A-5F2C-4734-8DC4-8C87A8530D48}">
      <dsp:nvSpPr>
        <dsp:cNvPr id="0" name=""/>
        <dsp:cNvSpPr/>
      </dsp:nvSpPr>
      <dsp:spPr>
        <a:xfrm>
          <a:off x="0" y="4058192"/>
          <a:ext cx="4885203" cy="81125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5022D64-93BB-4A14-BBBD-79124E7DC34E}">
      <dsp:nvSpPr>
        <dsp:cNvPr id="0" name=""/>
        <dsp:cNvSpPr/>
      </dsp:nvSpPr>
      <dsp:spPr>
        <a:xfrm>
          <a:off x="245405" y="4240725"/>
          <a:ext cx="446191" cy="446191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9EEA7F-003A-430D-A44E-03658373BD0B}">
      <dsp:nvSpPr>
        <dsp:cNvPr id="0" name=""/>
        <dsp:cNvSpPr/>
      </dsp:nvSpPr>
      <dsp:spPr>
        <a:xfrm>
          <a:off x="937002" y="4058192"/>
          <a:ext cx="3948200" cy="8112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858" tIns="85858" rIns="85858" bIns="85858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The true variant may be outside the region analyzed (e.g. intronic, UTR)</a:t>
          </a:r>
        </a:p>
      </dsp:txBody>
      <dsp:txXfrm>
        <a:off x="937002" y="4058192"/>
        <a:ext cx="3948200" cy="811257"/>
      </dsp:txXfrm>
    </dsp:sp>
    <dsp:sp modelId="{644BFEB3-C1D4-9D44-827C-1ABCF6209116}">
      <dsp:nvSpPr>
        <dsp:cNvPr id="0" name=""/>
        <dsp:cNvSpPr/>
      </dsp:nvSpPr>
      <dsp:spPr>
        <a:xfrm>
          <a:off x="0" y="5072264"/>
          <a:ext cx="4885203" cy="81125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4D5AF9C-D327-0843-9801-A4F861A6D5AA}">
      <dsp:nvSpPr>
        <dsp:cNvPr id="0" name=""/>
        <dsp:cNvSpPr/>
      </dsp:nvSpPr>
      <dsp:spPr>
        <a:xfrm>
          <a:off x="245405" y="5254797"/>
          <a:ext cx="446191" cy="446191"/>
        </a:xfrm>
        <a:prstGeom prst="rect">
          <a:avLst/>
        </a:prstGeom>
        <a:blipFill rotWithShape="1"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9A0A87-93F2-9E4D-BC52-7B2BF2EB3F8C}">
      <dsp:nvSpPr>
        <dsp:cNvPr id="0" name=""/>
        <dsp:cNvSpPr/>
      </dsp:nvSpPr>
      <dsp:spPr>
        <a:xfrm>
          <a:off x="937002" y="5072264"/>
          <a:ext cx="3948200" cy="8112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858" tIns="85858" rIns="85858" bIns="85858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As sequencing gets cheaper the capture method may become too expensive</a:t>
          </a:r>
          <a:endParaRPr lang="en-GB" sz="1800" kern="1200"/>
        </a:p>
      </dsp:txBody>
      <dsp:txXfrm>
        <a:off x="937002" y="5072264"/>
        <a:ext cx="3948200" cy="811257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AF9E79-65E8-4140-83C9-356A7215AC7F}">
      <dsp:nvSpPr>
        <dsp:cNvPr id="0" name=""/>
        <dsp:cNvSpPr/>
      </dsp:nvSpPr>
      <dsp:spPr>
        <a:xfrm>
          <a:off x="802088" y="3344"/>
          <a:ext cx="2172324" cy="130339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De novo genomic sequencing</a:t>
          </a:r>
        </a:p>
      </dsp:txBody>
      <dsp:txXfrm>
        <a:off x="802088" y="3344"/>
        <a:ext cx="2172324" cy="1303394"/>
      </dsp:txXfrm>
    </dsp:sp>
    <dsp:sp modelId="{9F101B8A-D27C-3F4C-B663-C91102824317}">
      <dsp:nvSpPr>
        <dsp:cNvPr id="0" name=""/>
        <dsp:cNvSpPr/>
      </dsp:nvSpPr>
      <dsp:spPr>
        <a:xfrm>
          <a:off x="3191645" y="3344"/>
          <a:ext cx="2172324" cy="1303394"/>
        </a:xfrm>
        <a:prstGeom prst="rect">
          <a:avLst/>
        </a:prstGeom>
        <a:solidFill>
          <a:schemeClr val="accent2">
            <a:hueOff val="780253"/>
            <a:satOff val="-973"/>
            <a:lumOff val="22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Genomic resequencing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/>
            <a:t>Whole-genome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/>
            <a:t>Target enrichment (exome, gene panel)</a:t>
          </a:r>
        </a:p>
      </dsp:txBody>
      <dsp:txXfrm>
        <a:off x="3191645" y="3344"/>
        <a:ext cx="2172324" cy="1303394"/>
      </dsp:txXfrm>
    </dsp:sp>
    <dsp:sp modelId="{29FBE8BE-7916-F346-8230-D30FDA3969EB}">
      <dsp:nvSpPr>
        <dsp:cNvPr id="0" name=""/>
        <dsp:cNvSpPr/>
      </dsp:nvSpPr>
      <dsp:spPr>
        <a:xfrm>
          <a:off x="5581201" y="3344"/>
          <a:ext cx="2172324" cy="1303394"/>
        </a:xfrm>
        <a:prstGeom prst="rect">
          <a:avLst/>
        </a:prstGeom>
        <a:solidFill>
          <a:schemeClr val="accent2">
            <a:hueOff val="1560506"/>
            <a:satOff val="-1946"/>
            <a:lumOff val="45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Metagenome sequencing</a:t>
          </a:r>
        </a:p>
      </dsp:txBody>
      <dsp:txXfrm>
        <a:off x="5581201" y="3344"/>
        <a:ext cx="2172324" cy="1303394"/>
      </dsp:txXfrm>
    </dsp:sp>
    <dsp:sp modelId="{09534C67-7506-A643-80A1-A704CBB48167}">
      <dsp:nvSpPr>
        <dsp:cNvPr id="0" name=""/>
        <dsp:cNvSpPr/>
      </dsp:nvSpPr>
      <dsp:spPr>
        <a:xfrm>
          <a:off x="802088" y="1523971"/>
          <a:ext cx="2172324" cy="1303394"/>
        </a:xfrm>
        <a:prstGeom prst="rect">
          <a:avLst/>
        </a:prstGeom>
        <a:solidFill>
          <a:schemeClr val="accent2">
            <a:hueOff val="2340759"/>
            <a:satOff val="-2919"/>
            <a:lumOff val="68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RNA-seq</a:t>
          </a:r>
        </a:p>
      </dsp:txBody>
      <dsp:txXfrm>
        <a:off x="802088" y="1523971"/>
        <a:ext cx="2172324" cy="1303394"/>
      </dsp:txXfrm>
    </dsp:sp>
    <dsp:sp modelId="{18F42708-44F2-2E44-87A9-31D04B089531}">
      <dsp:nvSpPr>
        <dsp:cNvPr id="0" name=""/>
        <dsp:cNvSpPr/>
      </dsp:nvSpPr>
      <dsp:spPr>
        <a:xfrm>
          <a:off x="3191645" y="1523971"/>
          <a:ext cx="2172324" cy="1303394"/>
        </a:xfrm>
        <a:prstGeom prst="rect">
          <a:avLst/>
        </a:prstGeom>
        <a:solidFill>
          <a:schemeClr val="accent2">
            <a:hueOff val="3121013"/>
            <a:satOff val="-3893"/>
            <a:lumOff val="91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ChIP-seq</a:t>
          </a:r>
        </a:p>
      </dsp:txBody>
      <dsp:txXfrm>
        <a:off x="3191645" y="1523971"/>
        <a:ext cx="2172324" cy="1303394"/>
      </dsp:txXfrm>
    </dsp:sp>
    <dsp:sp modelId="{FD7FB7BA-4E8C-FD48-BB52-82AB3DCEB81A}">
      <dsp:nvSpPr>
        <dsp:cNvPr id="0" name=""/>
        <dsp:cNvSpPr/>
      </dsp:nvSpPr>
      <dsp:spPr>
        <a:xfrm>
          <a:off x="5581201" y="1523971"/>
          <a:ext cx="2172324" cy="1303394"/>
        </a:xfrm>
        <a:prstGeom prst="rect">
          <a:avLst/>
        </a:prstGeom>
        <a:solidFill>
          <a:schemeClr val="accent2">
            <a:hueOff val="3901266"/>
            <a:satOff val="-4866"/>
            <a:lumOff val="114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Small RNA (miRNA) sequencing</a:t>
          </a:r>
        </a:p>
      </dsp:txBody>
      <dsp:txXfrm>
        <a:off x="5581201" y="1523971"/>
        <a:ext cx="2172324" cy="1303394"/>
      </dsp:txXfrm>
    </dsp:sp>
    <dsp:sp modelId="{7E180F69-9059-0D43-8787-ED34221F48F8}">
      <dsp:nvSpPr>
        <dsp:cNvPr id="0" name=""/>
        <dsp:cNvSpPr/>
      </dsp:nvSpPr>
      <dsp:spPr>
        <a:xfrm>
          <a:off x="3191645" y="3044598"/>
          <a:ext cx="2172324" cy="1303394"/>
        </a:xfrm>
        <a:prstGeom prst="rect">
          <a:avLst/>
        </a:prstGeom>
        <a:solidFill>
          <a:schemeClr val="accent2">
            <a:hueOff val="4681519"/>
            <a:satOff val="-5839"/>
            <a:lumOff val="137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etc</a:t>
          </a:r>
        </a:p>
      </dsp:txBody>
      <dsp:txXfrm>
        <a:off x="3191645" y="3044598"/>
        <a:ext cx="2172324" cy="1303394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21FC0D-0680-E64D-89D8-9A3780BBD8DA}">
      <dsp:nvSpPr>
        <dsp:cNvPr id="0" name=""/>
        <dsp:cNvSpPr/>
      </dsp:nvSpPr>
      <dsp:spPr>
        <a:xfrm rot="5400000">
          <a:off x="2209677" y="-143019"/>
          <a:ext cx="2301111" cy="3162572"/>
        </a:xfrm>
        <a:prstGeom prst="round2Same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Protein-DNA interactions are detected as they occur in vivo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Quantitative (qPCR analysis) 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Adaptable to genome-wide analysis 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Can be performed for all proteins recruited to the DNA </a:t>
          </a:r>
        </a:p>
      </dsp:txBody>
      <dsp:txXfrm rot="-5400000">
        <a:off x="1778947" y="400042"/>
        <a:ext cx="3050241" cy="2076449"/>
      </dsp:txXfrm>
    </dsp:sp>
    <dsp:sp modelId="{A82941A8-7567-6442-B690-BE088D7BEA42}">
      <dsp:nvSpPr>
        <dsp:cNvPr id="0" name=""/>
        <dsp:cNvSpPr/>
      </dsp:nvSpPr>
      <dsp:spPr>
        <a:xfrm>
          <a:off x="0" y="71"/>
          <a:ext cx="1778946" cy="2876389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83820" rIns="167640" bIns="8382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b="1" kern="1200" dirty="0"/>
            <a:t>Pros</a:t>
          </a:r>
          <a:r>
            <a:rPr lang="en-US" sz="4400" kern="1200" dirty="0"/>
            <a:t>:</a:t>
          </a:r>
        </a:p>
      </dsp:txBody>
      <dsp:txXfrm>
        <a:off x="86841" y="86912"/>
        <a:ext cx="1605264" cy="2702707"/>
      </dsp:txXfrm>
    </dsp:sp>
    <dsp:sp modelId="{2CFB4EF5-540B-1541-9F4B-D0C66072FF37}">
      <dsp:nvSpPr>
        <dsp:cNvPr id="0" name=""/>
        <dsp:cNvSpPr/>
      </dsp:nvSpPr>
      <dsp:spPr>
        <a:xfrm rot="5400000">
          <a:off x="2209677" y="2877190"/>
          <a:ext cx="2301111" cy="3162572"/>
        </a:xfrm>
        <a:prstGeom prst="round2SameRect">
          <a:avLst/>
        </a:prstGeom>
        <a:solidFill>
          <a:schemeClr val="accent5">
            <a:tint val="40000"/>
            <a:alpha val="90000"/>
            <a:hueOff val="-10740482"/>
            <a:satOff val="48253"/>
            <a:lumOff val="3317"/>
            <a:alphaOff val="0"/>
          </a:schemeClr>
        </a:solidFill>
        <a:ln w="25400" cap="flat" cmpd="sng" algn="ctr">
          <a:solidFill>
            <a:schemeClr val="accent5">
              <a:tint val="40000"/>
              <a:alpha val="90000"/>
              <a:hueOff val="-10740482"/>
              <a:satOff val="48253"/>
              <a:lumOff val="331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Requires suitable antibodies 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Extremely inefficient (0.001-0.1% of input is recovered) 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Low-affinity binding events are easily missed (antibody dependent) 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Not a functional experiment on its own </a:t>
          </a:r>
        </a:p>
      </dsp:txBody>
      <dsp:txXfrm rot="-5400000">
        <a:off x="1778947" y="3420252"/>
        <a:ext cx="3050241" cy="2076449"/>
      </dsp:txXfrm>
    </dsp:sp>
    <dsp:sp modelId="{4DD65BA8-40AD-E841-B339-C71825261AEF}">
      <dsp:nvSpPr>
        <dsp:cNvPr id="0" name=""/>
        <dsp:cNvSpPr/>
      </dsp:nvSpPr>
      <dsp:spPr>
        <a:xfrm>
          <a:off x="0" y="3020281"/>
          <a:ext cx="1778946" cy="2876389"/>
        </a:xfrm>
        <a:prstGeom prst="roundRect">
          <a:avLst/>
        </a:prstGeom>
        <a:solidFill>
          <a:schemeClr val="accent5">
            <a:hueOff val="-9933876"/>
            <a:satOff val="39811"/>
            <a:lumOff val="862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83820" rIns="167640" bIns="8382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b="1" kern="1200"/>
            <a:t>Cons</a:t>
          </a:r>
          <a:r>
            <a:rPr lang="en-US" sz="4400" kern="1200"/>
            <a:t>:</a:t>
          </a:r>
        </a:p>
      </dsp:txBody>
      <dsp:txXfrm>
        <a:off x="86841" y="3107122"/>
        <a:ext cx="1605264" cy="270270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BEC0BB0-89D5-424B-92AA-DE05D8B4A05E}">
      <dsp:nvSpPr>
        <dsp:cNvPr id="0" name=""/>
        <dsp:cNvSpPr/>
      </dsp:nvSpPr>
      <dsp:spPr>
        <a:xfrm>
          <a:off x="68342" y="1281683"/>
          <a:ext cx="628645" cy="628645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BBA9974-5F20-4CE2-B525-BA8F5E50519F}">
      <dsp:nvSpPr>
        <dsp:cNvPr id="0" name=""/>
        <dsp:cNvSpPr/>
      </dsp:nvSpPr>
      <dsp:spPr>
        <a:xfrm>
          <a:off x="200357" y="1413698"/>
          <a:ext cx="364614" cy="36461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81907D8-EC84-4CBC-8E7D-17D2BB6CC331}">
      <dsp:nvSpPr>
        <dsp:cNvPr id="0" name=""/>
        <dsp:cNvSpPr/>
      </dsp:nvSpPr>
      <dsp:spPr>
        <a:xfrm>
          <a:off x="831697" y="1281683"/>
          <a:ext cx="1481807" cy="6286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solidFill>
                <a:srgbClr val="FF0000"/>
              </a:solidFill>
            </a:rPr>
            <a:t>NGS</a:t>
          </a:r>
          <a:br>
            <a:rPr lang="en-US" sz="1300" kern="1200" dirty="0"/>
          </a:br>
          <a:r>
            <a:rPr lang="en-US" sz="1300" kern="1200" dirty="0"/>
            <a:t>Next Generation Sequencer (or Sequencing)</a:t>
          </a:r>
        </a:p>
      </dsp:txBody>
      <dsp:txXfrm>
        <a:off x="831697" y="1281683"/>
        <a:ext cx="1481807" cy="628645"/>
      </dsp:txXfrm>
    </dsp:sp>
    <dsp:sp modelId="{E7AB78FE-C0C5-4691-BAC8-4C8810B1A546}">
      <dsp:nvSpPr>
        <dsp:cNvPr id="0" name=""/>
        <dsp:cNvSpPr/>
      </dsp:nvSpPr>
      <dsp:spPr>
        <a:xfrm>
          <a:off x="2571698" y="1281683"/>
          <a:ext cx="628645" cy="628645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72C83E1-076A-4275-B5DC-85708AD115E6}">
      <dsp:nvSpPr>
        <dsp:cNvPr id="0" name=""/>
        <dsp:cNvSpPr/>
      </dsp:nvSpPr>
      <dsp:spPr>
        <a:xfrm>
          <a:off x="2703713" y="1413698"/>
          <a:ext cx="364614" cy="36461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873685D-272F-48CD-88CC-9944110E71EF}">
      <dsp:nvSpPr>
        <dsp:cNvPr id="0" name=""/>
        <dsp:cNvSpPr/>
      </dsp:nvSpPr>
      <dsp:spPr>
        <a:xfrm>
          <a:off x="3335053" y="1281683"/>
          <a:ext cx="1481807" cy="6286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solidFill>
                <a:srgbClr val="FF0000"/>
              </a:solidFill>
            </a:rPr>
            <a:t>Sequence read</a:t>
          </a:r>
          <a:br>
            <a:rPr lang="en-US" sz="1300" kern="1200" dirty="0"/>
          </a:br>
          <a:r>
            <a:rPr lang="en-US" sz="1300" kern="1200" dirty="0"/>
            <a:t>The nucleotide sequence that comes from a single DNA fragment (on a next-generation sequencer)</a:t>
          </a:r>
        </a:p>
      </dsp:txBody>
      <dsp:txXfrm>
        <a:off x="3335053" y="1281683"/>
        <a:ext cx="1481807" cy="628645"/>
      </dsp:txXfrm>
    </dsp:sp>
    <dsp:sp modelId="{6BEAB016-2F33-4696-AA37-DF48CAB613B9}">
      <dsp:nvSpPr>
        <dsp:cNvPr id="0" name=""/>
        <dsp:cNvSpPr/>
      </dsp:nvSpPr>
      <dsp:spPr>
        <a:xfrm>
          <a:off x="68342" y="3056361"/>
          <a:ext cx="628645" cy="628645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2A0DDB5-A514-4EC9-8828-86FB429406ED}">
      <dsp:nvSpPr>
        <dsp:cNvPr id="0" name=""/>
        <dsp:cNvSpPr/>
      </dsp:nvSpPr>
      <dsp:spPr>
        <a:xfrm>
          <a:off x="200357" y="3188376"/>
          <a:ext cx="364614" cy="36461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91AF3D-0EB1-4FEF-BB28-6A7E105DC178}">
      <dsp:nvSpPr>
        <dsp:cNvPr id="0" name=""/>
        <dsp:cNvSpPr/>
      </dsp:nvSpPr>
      <dsp:spPr>
        <a:xfrm>
          <a:off x="831697" y="3056361"/>
          <a:ext cx="1481807" cy="6286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solidFill>
                <a:srgbClr val="FF0000"/>
              </a:solidFill>
            </a:rPr>
            <a:t>Read Pair / Mate pair</a:t>
          </a:r>
          <a:br>
            <a:rPr lang="en-US" sz="1300" kern="1200" dirty="0"/>
          </a:br>
          <a:r>
            <a:rPr lang="en-US" sz="1300" kern="1200" dirty="0"/>
            <a:t>Two reads from both ends of a DNA fragment, read pairs at distance of several 100 bp or several kb (mate pairs)</a:t>
          </a:r>
        </a:p>
      </dsp:txBody>
      <dsp:txXfrm>
        <a:off x="831697" y="3056361"/>
        <a:ext cx="1481807" cy="628645"/>
      </dsp:txXfrm>
    </dsp:sp>
    <dsp:sp modelId="{92BFB963-B926-43FE-ABD5-C9A8CA360F5B}">
      <dsp:nvSpPr>
        <dsp:cNvPr id="0" name=""/>
        <dsp:cNvSpPr/>
      </dsp:nvSpPr>
      <dsp:spPr>
        <a:xfrm>
          <a:off x="2571698" y="3056361"/>
          <a:ext cx="628645" cy="628645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1847E7C-A93B-4145-B5F4-E703E2E0AAE0}">
      <dsp:nvSpPr>
        <dsp:cNvPr id="0" name=""/>
        <dsp:cNvSpPr/>
      </dsp:nvSpPr>
      <dsp:spPr>
        <a:xfrm>
          <a:off x="2703713" y="3188376"/>
          <a:ext cx="364614" cy="36461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AFB8626-4ECF-4F6F-B38E-B8FD8D07DE25}">
      <dsp:nvSpPr>
        <dsp:cNvPr id="0" name=""/>
        <dsp:cNvSpPr/>
      </dsp:nvSpPr>
      <dsp:spPr>
        <a:xfrm>
          <a:off x="3335053" y="3056361"/>
          <a:ext cx="1481807" cy="6286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solidFill>
                <a:srgbClr val="FF0000"/>
              </a:solidFill>
            </a:rPr>
            <a:t>Adapter</a:t>
          </a:r>
          <a:br>
            <a:rPr lang="en-US" sz="1300" kern="1200" dirty="0"/>
          </a:br>
          <a:r>
            <a:rPr lang="en-US" sz="1300" kern="1200" dirty="0"/>
            <a:t>Synthetic sequences added to isolated DNA fragments to help in the amplification, sequencing and identification process (ligation) </a:t>
          </a:r>
        </a:p>
      </dsp:txBody>
      <dsp:txXfrm>
        <a:off x="3335053" y="3056361"/>
        <a:ext cx="1481807" cy="628645"/>
      </dsp:txXfrm>
    </dsp:sp>
    <dsp:sp modelId="{88F6C255-0B63-4CDB-B19D-67CB7564286F}">
      <dsp:nvSpPr>
        <dsp:cNvPr id="0" name=""/>
        <dsp:cNvSpPr/>
      </dsp:nvSpPr>
      <dsp:spPr>
        <a:xfrm>
          <a:off x="68342" y="4831039"/>
          <a:ext cx="628645" cy="628645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95C4CDB-EADA-4847-BD7C-A1ACF6364BCF}">
      <dsp:nvSpPr>
        <dsp:cNvPr id="0" name=""/>
        <dsp:cNvSpPr/>
      </dsp:nvSpPr>
      <dsp:spPr>
        <a:xfrm>
          <a:off x="200357" y="4963054"/>
          <a:ext cx="364614" cy="364614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C0CB50-3652-4AA6-95A2-8D91586D22A6}">
      <dsp:nvSpPr>
        <dsp:cNvPr id="0" name=""/>
        <dsp:cNvSpPr/>
      </dsp:nvSpPr>
      <dsp:spPr>
        <a:xfrm>
          <a:off x="831697" y="4831039"/>
          <a:ext cx="1481807" cy="6286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solidFill>
                <a:srgbClr val="FF0000"/>
              </a:solidFill>
            </a:rPr>
            <a:t>Multiplexing</a:t>
          </a:r>
          <a:br>
            <a:rPr lang="en-US" sz="1300" kern="1200" dirty="0"/>
          </a:br>
          <a:r>
            <a:rPr lang="en-US" sz="1300" kern="1200" dirty="0"/>
            <a:t>The mixing of several samples in the sequencing process where sequences can be assigned later on to the correct sample through the use of barcodes (or indices) </a:t>
          </a:r>
        </a:p>
      </dsp:txBody>
      <dsp:txXfrm>
        <a:off x="831697" y="4831039"/>
        <a:ext cx="1481807" cy="628645"/>
      </dsp:txXfrm>
    </dsp:sp>
    <dsp:sp modelId="{A7DFD392-2F5F-4F4E-93A2-39FE35362370}">
      <dsp:nvSpPr>
        <dsp:cNvPr id="0" name=""/>
        <dsp:cNvSpPr/>
      </dsp:nvSpPr>
      <dsp:spPr>
        <a:xfrm>
          <a:off x="2571698" y="4831039"/>
          <a:ext cx="628645" cy="628645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0AC4747-A1E6-4961-91CC-CA8B9B6C7F41}">
      <dsp:nvSpPr>
        <dsp:cNvPr id="0" name=""/>
        <dsp:cNvSpPr/>
      </dsp:nvSpPr>
      <dsp:spPr>
        <a:xfrm>
          <a:off x="2703713" y="4963054"/>
          <a:ext cx="364614" cy="364614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E7D426-5643-49F8-BE0B-178A2BFD834E}">
      <dsp:nvSpPr>
        <dsp:cNvPr id="0" name=""/>
        <dsp:cNvSpPr/>
      </dsp:nvSpPr>
      <dsp:spPr>
        <a:xfrm>
          <a:off x="3335053" y="4831039"/>
          <a:ext cx="1481807" cy="6286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solidFill>
                <a:srgbClr val="FF0000"/>
              </a:solidFill>
            </a:rPr>
            <a:t>Base calling</a:t>
          </a:r>
          <a:br>
            <a:rPr lang="en-US" sz="1300" kern="1200" dirty="0"/>
          </a:br>
          <a:r>
            <a:rPr lang="en-US" sz="1300" kern="1200" dirty="0"/>
            <a:t>The process in which base identities are inferred from (light) intensity signals</a:t>
          </a:r>
        </a:p>
      </dsp:txBody>
      <dsp:txXfrm>
        <a:off x="3335053" y="4831039"/>
        <a:ext cx="1481807" cy="62864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94C3C3-E3FD-4DCA-9647-A9DD7BDC22AA}">
      <dsp:nvSpPr>
        <dsp:cNvPr id="0" name=""/>
        <dsp:cNvSpPr/>
      </dsp:nvSpPr>
      <dsp:spPr>
        <a:xfrm>
          <a:off x="0" y="2447"/>
          <a:ext cx="4941519" cy="124038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F657EBC-9340-4EE8-ABA8-908EC9A32506}">
      <dsp:nvSpPr>
        <dsp:cNvPr id="0" name=""/>
        <dsp:cNvSpPr/>
      </dsp:nvSpPr>
      <dsp:spPr>
        <a:xfrm>
          <a:off x="375217" y="281534"/>
          <a:ext cx="682214" cy="68221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363824A-3B4E-4ADE-9469-8028FC4969B8}">
      <dsp:nvSpPr>
        <dsp:cNvPr id="0" name=""/>
        <dsp:cNvSpPr/>
      </dsp:nvSpPr>
      <dsp:spPr>
        <a:xfrm>
          <a:off x="1432649" y="2447"/>
          <a:ext cx="3508869" cy="12403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275" tIns="131275" rIns="131275" bIns="131275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Sequencing (a short history)</a:t>
          </a:r>
        </a:p>
      </dsp:txBody>
      <dsp:txXfrm>
        <a:off x="1432649" y="2447"/>
        <a:ext cx="3508869" cy="1240389"/>
      </dsp:txXfrm>
    </dsp:sp>
    <dsp:sp modelId="{94E15CF7-31FB-4B15-98C3-40119ACD1307}">
      <dsp:nvSpPr>
        <dsp:cNvPr id="0" name=""/>
        <dsp:cNvSpPr/>
      </dsp:nvSpPr>
      <dsp:spPr>
        <a:xfrm>
          <a:off x="0" y="1552933"/>
          <a:ext cx="4941519" cy="124038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498F556-E4AA-4E3F-9E1D-4D871C40789C}">
      <dsp:nvSpPr>
        <dsp:cNvPr id="0" name=""/>
        <dsp:cNvSpPr/>
      </dsp:nvSpPr>
      <dsp:spPr>
        <a:xfrm>
          <a:off x="375217" y="1832021"/>
          <a:ext cx="682214" cy="68221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9BD2649-50F0-4A7D-A875-8AE365A522FB}">
      <dsp:nvSpPr>
        <dsp:cNvPr id="0" name=""/>
        <dsp:cNvSpPr/>
      </dsp:nvSpPr>
      <dsp:spPr>
        <a:xfrm>
          <a:off x="1432649" y="1552933"/>
          <a:ext cx="3508869" cy="12403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275" tIns="131275" rIns="131275" bIns="131275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Main NG-sequencing platforms</a:t>
          </a:r>
        </a:p>
      </dsp:txBody>
      <dsp:txXfrm>
        <a:off x="1432649" y="1552933"/>
        <a:ext cx="3508869" cy="1240389"/>
      </dsp:txXfrm>
    </dsp:sp>
    <dsp:sp modelId="{89A1CC55-18BE-4A7D-B3A5-9DCF68BA3242}">
      <dsp:nvSpPr>
        <dsp:cNvPr id="0" name=""/>
        <dsp:cNvSpPr/>
      </dsp:nvSpPr>
      <dsp:spPr>
        <a:xfrm>
          <a:off x="0" y="3103420"/>
          <a:ext cx="4941519" cy="124038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EF359D0-984C-4B52-BB5D-9D7F1B9B5C23}">
      <dsp:nvSpPr>
        <dsp:cNvPr id="0" name=""/>
        <dsp:cNvSpPr/>
      </dsp:nvSpPr>
      <dsp:spPr>
        <a:xfrm>
          <a:off x="375217" y="3382507"/>
          <a:ext cx="682214" cy="68221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524C29-BC03-4021-867A-D53D7F6C081D}">
      <dsp:nvSpPr>
        <dsp:cNvPr id="0" name=""/>
        <dsp:cNvSpPr/>
      </dsp:nvSpPr>
      <dsp:spPr>
        <a:xfrm>
          <a:off x="1432649" y="3103420"/>
          <a:ext cx="3508869" cy="12403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275" tIns="131275" rIns="131275" bIns="131275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The Illumina platform</a:t>
          </a:r>
        </a:p>
      </dsp:txBody>
      <dsp:txXfrm>
        <a:off x="1432649" y="3103420"/>
        <a:ext cx="3508869" cy="1240389"/>
      </dsp:txXfrm>
    </dsp:sp>
    <dsp:sp modelId="{EA943AEA-6CF7-4F05-B35E-DC94B8594654}">
      <dsp:nvSpPr>
        <dsp:cNvPr id="0" name=""/>
        <dsp:cNvSpPr/>
      </dsp:nvSpPr>
      <dsp:spPr>
        <a:xfrm>
          <a:off x="0" y="4653906"/>
          <a:ext cx="4941519" cy="124038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6394125-EC00-4B71-B3AA-29BD0FE3EE04}">
      <dsp:nvSpPr>
        <dsp:cNvPr id="0" name=""/>
        <dsp:cNvSpPr/>
      </dsp:nvSpPr>
      <dsp:spPr>
        <a:xfrm>
          <a:off x="375217" y="4932994"/>
          <a:ext cx="682214" cy="68221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B6C7C48-091F-4382-8873-38FDA2D62E9F}">
      <dsp:nvSpPr>
        <dsp:cNvPr id="0" name=""/>
        <dsp:cNvSpPr/>
      </dsp:nvSpPr>
      <dsp:spPr>
        <a:xfrm>
          <a:off x="1432649" y="4653906"/>
          <a:ext cx="3508869" cy="12403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275" tIns="131275" rIns="131275" bIns="131275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Sequencing strategies</a:t>
          </a:r>
        </a:p>
      </dsp:txBody>
      <dsp:txXfrm>
        <a:off x="1432649" y="4653906"/>
        <a:ext cx="3508869" cy="124038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378B23-75C4-4D75-AB27-02656C57F82D}">
      <dsp:nvSpPr>
        <dsp:cNvPr id="0" name=""/>
        <dsp:cNvSpPr/>
      </dsp:nvSpPr>
      <dsp:spPr>
        <a:xfrm>
          <a:off x="0" y="718"/>
          <a:ext cx="4885203" cy="168113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2BC9E5-72BF-4C49-A361-20453F8F7EB3}">
      <dsp:nvSpPr>
        <dsp:cNvPr id="0" name=""/>
        <dsp:cNvSpPr/>
      </dsp:nvSpPr>
      <dsp:spPr>
        <a:xfrm>
          <a:off x="508544" y="378974"/>
          <a:ext cx="924626" cy="92462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C583F27-45CE-4784-8849-39E9D1A696F3}">
      <dsp:nvSpPr>
        <dsp:cNvPr id="0" name=""/>
        <dsp:cNvSpPr/>
      </dsp:nvSpPr>
      <dsp:spPr>
        <a:xfrm>
          <a:off x="1941716" y="718"/>
          <a:ext cx="2943486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Denotes the family of sequencing platforms that have in common their high degree of parallelization and massive data generation.</a:t>
          </a:r>
        </a:p>
      </dsp:txBody>
      <dsp:txXfrm>
        <a:off x="1941716" y="718"/>
        <a:ext cx="2943486" cy="1681139"/>
      </dsp:txXfrm>
    </dsp:sp>
    <dsp:sp modelId="{6107B03B-86E4-4112-B06B-9EAF32C4141D}">
      <dsp:nvSpPr>
        <dsp:cNvPr id="0" name=""/>
        <dsp:cNvSpPr/>
      </dsp:nvSpPr>
      <dsp:spPr>
        <a:xfrm>
          <a:off x="0" y="2102143"/>
          <a:ext cx="4885203" cy="168113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E146088-2C35-48DE-B56E-4E0BCA4A7E87}">
      <dsp:nvSpPr>
        <dsp:cNvPr id="0" name=""/>
        <dsp:cNvSpPr/>
      </dsp:nvSpPr>
      <dsp:spPr>
        <a:xfrm>
          <a:off x="508544" y="2480399"/>
          <a:ext cx="924626" cy="92462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507919-08B4-4FC5-94E7-18BE8556B300}">
      <dsp:nvSpPr>
        <dsp:cNvPr id="0" name=""/>
        <dsp:cNvSpPr/>
      </dsp:nvSpPr>
      <dsp:spPr>
        <a:xfrm>
          <a:off x="1941716" y="2102143"/>
          <a:ext cx="2943486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NGS refers to the sequencing techniques that have succeeded Sanger (dideoxy) sequencing</a:t>
          </a:r>
        </a:p>
      </dsp:txBody>
      <dsp:txXfrm>
        <a:off x="1941716" y="2102143"/>
        <a:ext cx="2943486" cy="1681139"/>
      </dsp:txXfrm>
    </dsp:sp>
    <dsp:sp modelId="{929A8B8B-907D-47FA-9CD8-E5DD48CE86C4}">
      <dsp:nvSpPr>
        <dsp:cNvPr id="0" name=""/>
        <dsp:cNvSpPr/>
      </dsp:nvSpPr>
      <dsp:spPr>
        <a:xfrm>
          <a:off x="0" y="4203567"/>
          <a:ext cx="4885203" cy="168113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D5B077A-73F4-46BB-A579-D2DB08993ACC}">
      <dsp:nvSpPr>
        <dsp:cNvPr id="0" name=""/>
        <dsp:cNvSpPr/>
      </dsp:nvSpPr>
      <dsp:spPr>
        <a:xfrm>
          <a:off x="508544" y="4581824"/>
          <a:ext cx="924626" cy="92462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646FD54-5839-4677-9A21-22FD908A64E3}">
      <dsp:nvSpPr>
        <dsp:cNvPr id="0" name=""/>
        <dsp:cNvSpPr/>
      </dsp:nvSpPr>
      <dsp:spPr>
        <a:xfrm>
          <a:off x="1941716" y="4203567"/>
          <a:ext cx="2943486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An unlucky name, since a new generation after NGS is already around (</a:t>
          </a:r>
          <a:r>
            <a:rPr lang="en-US" sz="1600" kern="1200">
              <a:sym typeface="Wingdings" panose="05000000000000000000" pitchFamily="2" charset="2"/>
            </a:rPr>
            <a:t></a:t>
          </a:r>
          <a:r>
            <a:rPr lang="en-US" sz="1600" kern="1200"/>
            <a:t> NNGS?)</a:t>
          </a:r>
        </a:p>
      </dsp:txBody>
      <dsp:txXfrm>
        <a:off x="1941716" y="4203567"/>
        <a:ext cx="2943486" cy="168113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C81AAE3-8480-4C45-A31A-6E176378CC84}">
      <dsp:nvSpPr>
        <dsp:cNvPr id="0" name=""/>
        <dsp:cNvSpPr/>
      </dsp:nvSpPr>
      <dsp:spPr>
        <a:xfrm>
          <a:off x="962" y="0"/>
          <a:ext cx="3754654" cy="4351338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727" tIns="330200" rIns="292727" bIns="33020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What NGS technologies </a:t>
          </a:r>
          <a:r>
            <a:rPr lang="en-US" sz="2300" b="1" kern="1200" dirty="0">
              <a:solidFill>
                <a:srgbClr val="FF0000"/>
              </a:solidFill>
            </a:rPr>
            <a:t>DON’T</a:t>
          </a:r>
          <a:r>
            <a:rPr lang="en-US" sz="2300" kern="1200" dirty="0"/>
            <a:t> offer is: targeted, high accuracy sequencing of small regions</a:t>
          </a:r>
        </a:p>
      </dsp:txBody>
      <dsp:txXfrm>
        <a:off x="962" y="1653508"/>
        <a:ext cx="3754654" cy="2610802"/>
      </dsp:txXfrm>
    </dsp:sp>
    <dsp:sp modelId="{95D96D65-90BD-444E-A583-15059B070C5E}">
      <dsp:nvSpPr>
        <dsp:cNvPr id="0" name=""/>
        <dsp:cNvSpPr/>
      </dsp:nvSpPr>
      <dsp:spPr>
        <a:xfrm>
          <a:off x="1225589" y="435133"/>
          <a:ext cx="1305401" cy="1305401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774" tIns="12700" rIns="101774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1</a:t>
          </a:r>
        </a:p>
      </dsp:txBody>
      <dsp:txXfrm>
        <a:off x="1416761" y="626305"/>
        <a:ext cx="923057" cy="923057"/>
      </dsp:txXfrm>
    </dsp:sp>
    <dsp:sp modelId="{6F5272FA-4D05-7145-9018-8948097EDD3E}">
      <dsp:nvSpPr>
        <dsp:cNvPr id="0" name=""/>
        <dsp:cNvSpPr/>
      </dsp:nvSpPr>
      <dsp:spPr>
        <a:xfrm>
          <a:off x="962" y="4351266"/>
          <a:ext cx="3754654" cy="72"/>
        </a:xfrm>
        <a:prstGeom prst="rect">
          <a:avLst/>
        </a:prstGeom>
        <a:solidFill>
          <a:schemeClr val="accent2">
            <a:hueOff val="1560506"/>
            <a:satOff val="-1946"/>
            <a:lumOff val="458"/>
            <a:alphaOff val="0"/>
          </a:schemeClr>
        </a:solidFill>
        <a:ln w="25400" cap="flat" cmpd="sng" algn="ctr">
          <a:solidFill>
            <a:schemeClr val="accent2">
              <a:hueOff val="1560506"/>
              <a:satOff val="-1946"/>
              <a:lumOff val="45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DFF4E7-69F5-5744-A03F-7F2920B8EFFC}">
      <dsp:nvSpPr>
        <dsp:cNvPr id="0" name=""/>
        <dsp:cNvSpPr/>
      </dsp:nvSpPr>
      <dsp:spPr>
        <a:xfrm>
          <a:off x="4131082" y="0"/>
          <a:ext cx="3754654" cy="4351338"/>
        </a:xfrm>
        <a:prstGeom prst="rect">
          <a:avLst/>
        </a:prstGeom>
        <a:solidFill>
          <a:schemeClr val="accent2">
            <a:tint val="40000"/>
            <a:alpha val="90000"/>
            <a:hueOff val="5025821"/>
            <a:satOff val="-4378"/>
            <a:lumOff val="-6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5025821"/>
              <a:satOff val="-4378"/>
              <a:lumOff val="-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727" tIns="330200" rIns="292727" bIns="33020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What NGS technologies </a:t>
          </a:r>
          <a:r>
            <a:rPr lang="en-US" sz="2300" b="1" kern="1200" dirty="0">
              <a:solidFill>
                <a:srgbClr val="00B050"/>
              </a:solidFill>
            </a:rPr>
            <a:t>DO</a:t>
          </a:r>
          <a:r>
            <a:rPr lang="en-US" sz="2300" kern="1200" dirty="0"/>
            <a:t> offer is: massive data generation of whole genomes, chromosomes, transcriptomes,  exomes etc.</a:t>
          </a:r>
        </a:p>
      </dsp:txBody>
      <dsp:txXfrm>
        <a:off x="4131082" y="1653508"/>
        <a:ext cx="3754654" cy="2610802"/>
      </dsp:txXfrm>
    </dsp:sp>
    <dsp:sp modelId="{28E7CF97-7065-B446-A79D-EE9670A2145B}">
      <dsp:nvSpPr>
        <dsp:cNvPr id="0" name=""/>
        <dsp:cNvSpPr/>
      </dsp:nvSpPr>
      <dsp:spPr>
        <a:xfrm>
          <a:off x="5355709" y="435133"/>
          <a:ext cx="1305401" cy="1305401"/>
        </a:xfrm>
        <a:prstGeom prst="ellipse">
          <a:avLst/>
        </a:prstGeom>
        <a:solidFill>
          <a:schemeClr val="accent2">
            <a:hueOff val="3121013"/>
            <a:satOff val="-3893"/>
            <a:lumOff val="915"/>
            <a:alphaOff val="0"/>
          </a:schemeClr>
        </a:solidFill>
        <a:ln w="25400" cap="flat" cmpd="sng" algn="ctr">
          <a:solidFill>
            <a:schemeClr val="accent2">
              <a:hueOff val="3121013"/>
              <a:satOff val="-3893"/>
              <a:lumOff val="91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774" tIns="12700" rIns="101774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2</a:t>
          </a:r>
        </a:p>
      </dsp:txBody>
      <dsp:txXfrm>
        <a:off x="5546881" y="626305"/>
        <a:ext cx="923057" cy="923057"/>
      </dsp:txXfrm>
    </dsp:sp>
    <dsp:sp modelId="{B1B76A85-AAAD-8646-8A98-7C8405E4CEC6}">
      <dsp:nvSpPr>
        <dsp:cNvPr id="0" name=""/>
        <dsp:cNvSpPr/>
      </dsp:nvSpPr>
      <dsp:spPr>
        <a:xfrm>
          <a:off x="4131082" y="4351266"/>
          <a:ext cx="3754654" cy="72"/>
        </a:xfrm>
        <a:prstGeom prst="rect">
          <a:avLst/>
        </a:prstGeom>
        <a:solidFill>
          <a:schemeClr val="accent2">
            <a:hueOff val="4681519"/>
            <a:satOff val="-5839"/>
            <a:lumOff val="1373"/>
            <a:alphaOff val="0"/>
          </a:schemeClr>
        </a:solidFill>
        <a:ln w="25400" cap="flat" cmpd="sng" algn="ctr">
          <a:solidFill>
            <a:schemeClr val="accent2">
              <a:hueOff val="4681519"/>
              <a:satOff val="-5839"/>
              <a:lumOff val="137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B44559B-6777-41C4-BB6C-8E63E8B4BD74}">
      <dsp:nvSpPr>
        <dsp:cNvPr id="0" name=""/>
        <dsp:cNvSpPr/>
      </dsp:nvSpPr>
      <dsp:spPr>
        <a:xfrm>
          <a:off x="0" y="958220"/>
          <a:ext cx="4941519" cy="176902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1D47F86-5D53-4670-9C67-4F135E1DA08A}">
      <dsp:nvSpPr>
        <dsp:cNvPr id="0" name=""/>
        <dsp:cNvSpPr/>
      </dsp:nvSpPr>
      <dsp:spPr>
        <a:xfrm>
          <a:off x="535129" y="1356250"/>
          <a:ext cx="972962" cy="9729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E59A835-481B-4FD2-9AA9-20064642513B}">
      <dsp:nvSpPr>
        <dsp:cNvPr id="0" name=""/>
        <dsp:cNvSpPr/>
      </dsp:nvSpPr>
      <dsp:spPr>
        <a:xfrm>
          <a:off x="2043221" y="958220"/>
          <a:ext cx="2898297" cy="17690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7222" tIns="187222" rIns="187222" bIns="187222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More data for less money</a:t>
          </a:r>
        </a:p>
      </dsp:txBody>
      <dsp:txXfrm>
        <a:off x="2043221" y="958220"/>
        <a:ext cx="2898297" cy="1769022"/>
      </dsp:txXfrm>
    </dsp:sp>
    <dsp:sp modelId="{E8FE61BA-D794-4D42-B5B7-946C95E8FF2B}">
      <dsp:nvSpPr>
        <dsp:cNvPr id="0" name=""/>
        <dsp:cNvSpPr/>
      </dsp:nvSpPr>
      <dsp:spPr>
        <a:xfrm>
          <a:off x="0" y="3169499"/>
          <a:ext cx="4941519" cy="176902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BBDE53C-0C42-48B7-8AE4-683A5AFD9BF2}">
      <dsp:nvSpPr>
        <dsp:cNvPr id="0" name=""/>
        <dsp:cNvSpPr/>
      </dsp:nvSpPr>
      <dsp:spPr>
        <a:xfrm>
          <a:off x="535129" y="3567529"/>
          <a:ext cx="972962" cy="9729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E94E0D4-AE40-4E27-9133-70E15B06E206}">
      <dsp:nvSpPr>
        <dsp:cNvPr id="0" name=""/>
        <dsp:cNvSpPr/>
      </dsp:nvSpPr>
      <dsp:spPr>
        <a:xfrm>
          <a:off x="2043221" y="3169499"/>
          <a:ext cx="2898297" cy="17690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7222" tIns="187222" rIns="187222" bIns="187222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Longer reads!!</a:t>
          </a:r>
        </a:p>
      </dsp:txBody>
      <dsp:txXfrm>
        <a:off x="2043221" y="3169499"/>
        <a:ext cx="2898297" cy="176902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89BF9E9-84FF-6847-9DDD-D8710CE43A6D}">
      <dsp:nvSpPr>
        <dsp:cNvPr id="0" name=""/>
        <dsp:cNvSpPr/>
      </dsp:nvSpPr>
      <dsp:spPr>
        <a:xfrm>
          <a:off x="0" y="1490"/>
          <a:ext cx="7113176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3BF701-C00C-0041-9E8C-6BCCB1F86C55}">
      <dsp:nvSpPr>
        <dsp:cNvPr id="0" name=""/>
        <dsp:cNvSpPr/>
      </dsp:nvSpPr>
      <dsp:spPr>
        <a:xfrm>
          <a:off x="0" y="1490"/>
          <a:ext cx="7113176" cy="5082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Roche 454</a:t>
          </a:r>
        </a:p>
      </dsp:txBody>
      <dsp:txXfrm>
        <a:off x="0" y="1490"/>
        <a:ext cx="7113176" cy="508290"/>
      </dsp:txXfrm>
    </dsp:sp>
    <dsp:sp modelId="{F45D1566-42C3-2743-866A-8D0EAFF735BF}">
      <dsp:nvSpPr>
        <dsp:cNvPr id="0" name=""/>
        <dsp:cNvSpPr/>
      </dsp:nvSpPr>
      <dsp:spPr>
        <a:xfrm>
          <a:off x="0" y="509781"/>
          <a:ext cx="7113176" cy="0"/>
        </a:xfrm>
        <a:prstGeom prst="line">
          <a:avLst/>
        </a:prstGeom>
        <a:solidFill>
          <a:schemeClr val="accent5">
            <a:hueOff val="-1986775"/>
            <a:satOff val="7962"/>
            <a:lumOff val="1726"/>
            <a:alphaOff val="0"/>
          </a:schemeClr>
        </a:solidFill>
        <a:ln w="25400" cap="flat" cmpd="sng" algn="ctr">
          <a:solidFill>
            <a:schemeClr val="accent5">
              <a:hueOff val="-1986775"/>
              <a:satOff val="7962"/>
              <a:lumOff val="172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C3F265D-C22E-9744-A804-27931C974745}">
      <dsp:nvSpPr>
        <dsp:cNvPr id="0" name=""/>
        <dsp:cNvSpPr/>
      </dsp:nvSpPr>
      <dsp:spPr>
        <a:xfrm>
          <a:off x="0" y="509781"/>
          <a:ext cx="7113176" cy="5082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Ion Torrent</a:t>
          </a:r>
        </a:p>
      </dsp:txBody>
      <dsp:txXfrm>
        <a:off x="0" y="509781"/>
        <a:ext cx="7113176" cy="508290"/>
      </dsp:txXfrm>
    </dsp:sp>
    <dsp:sp modelId="{406D684D-23E0-FF49-AE67-2E74820609C3}">
      <dsp:nvSpPr>
        <dsp:cNvPr id="0" name=""/>
        <dsp:cNvSpPr/>
      </dsp:nvSpPr>
      <dsp:spPr>
        <a:xfrm>
          <a:off x="0" y="1018072"/>
          <a:ext cx="7113176" cy="0"/>
        </a:xfrm>
        <a:prstGeom prst="line">
          <a:avLst/>
        </a:prstGeom>
        <a:solidFill>
          <a:schemeClr val="accent5">
            <a:hueOff val="-3973551"/>
            <a:satOff val="15924"/>
            <a:lumOff val="3451"/>
            <a:alphaOff val="0"/>
          </a:schemeClr>
        </a:solidFill>
        <a:ln w="25400" cap="flat" cmpd="sng" algn="ctr">
          <a:solidFill>
            <a:schemeClr val="accent5">
              <a:hueOff val="-3973551"/>
              <a:satOff val="15924"/>
              <a:lumOff val="345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12F5F3-6E47-424E-92C0-229A6BA24419}">
      <dsp:nvSpPr>
        <dsp:cNvPr id="0" name=""/>
        <dsp:cNvSpPr/>
      </dsp:nvSpPr>
      <dsp:spPr>
        <a:xfrm>
          <a:off x="0" y="1018072"/>
          <a:ext cx="7113176" cy="5082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Solid system</a:t>
          </a:r>
        </a:p>
      </dsp:txBody>
      <dsp:txXfrm>
        <a:off x="0" y="1018072"/>
        <a:ext cx="7113176" cy="508290"/>
      </dsp:txXfrm>
    </dsp:sp>
    <dsp:sp modelId="{47CAC1E2-13E3-9D42-A72A-2B93E09CA843}">
      <dsp:nvSpPr>
        <dsp:cNvPr id="0" name=""/>
        <dsp:cNvSpPr/>
      </dsp:nvSpPr>
      <dsp:spPr>
        <a:xfrm>
          <a:off x="0" y="1526363"/>
          <a:ext cx="7113176" cy="0"/>
        </a:xfrm>
        <a:prstGeom prst="line">
          <a:avLst/>
        </a:prstGeom>
        <a:solidFill>
          <a:schemeClr val="accent5">
            <a:hueOff val="-5960326"/>
            <a:satOff val="23887"/>
            <a:lumOff val="5177"/>
            <a:alphaOff val="0"/>
          </a:schemeClr>
        </a:solidFill>
        <a:ln w="25400" cap="flat" cmpd="sng" algn="ctr">
          <a:solidFill>
            <a:schemeClr val="accent5">
              <a:hueOff val="-5960326"/>
              <a:satOff val="23887"/>
              <a:lumOff val="517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92578C-ACBF-B24A-9537-DC26B9F78207}">
      <dsp:nvSpPr>
        <dsp:cNvPr id="0" name=""/>
        <dsp:cNvSpPr/>
      </dsp:nvSpPr>
      <dsp:spPr>
        <a:xfrm>
          <a:off x="0" y="1526363"/>
          <a:ext cx="7113176" cy="5082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Pacbio</a:t>
          </a:r>
        </a:p>
      </dsp:txBody>
      <dsp:txXfrm>
        <a:off x="0" y="1526363"/>
        <a:ext cx="7113176" cy="508290"/>
      </dsp:txXfrm>
    </dsp:sp>
    <dsp:sp modelId="{01A76516-76A2-B242-82B4-C13C39AF009B}">
      <dsp:nvSpPr>
        <dsp:cNvPr id="0" name=""/>
        <dsp:cNvSpPr/>
      </dsp:nvSpPr>
      <dsp:spPr>
        <a:xfrm>
          <a:off x="0" y="2034653"/>
          <a:ext cx="7113176" cy="0"/>
        </a:xfrm>
        <a:prstGeom prst="line">
          <a:avLst/>
        </a:prstGeom>
        <a:solidFill>
          <a:schemeClr val="accent5">
            <a:hueOff val="-7947101"/>
            <a:satOff val="31849"/>
            <a:lumOff val="6902"/>
            <a:alphaOff val="0"/>
          </a:schemeClr>
        </a:solidFill>
        <a:ln w="25400" cap="flat" cmpd="sng" algn="ctr">
          <a:solidFill>
            <a:schemeClr val="accent5">
              <a:hueOff val="-7947101"/>
              <a:satOff val="31849"/>
              <a:lumOff val="690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F2AF65-EAB9-3948-BCED-03C7B4EBD9C9}">
      <dsp:nvSpPr>
        <dsp:cNvPr id="0" name=""/>
        <dsp:cNvSpPr/>
      </dsp:nvSpPr>
      <dsp:spPr>
        <a:xfrm>
          <a:off x="0" y="2034653"/>
          <a:ext cx="7113176" cy="5082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/>
            <a:t>Nanopore</a:t>
          </a:r>
        </a:p>
      </dsp:txBody>
      <dsp:txXfrm>
        <a:off x="0" y="2034653"/>
        <a:ext cx="7113176" cy="508290"/>
      </dsp:txXfrm>
    </dsp:sp>
    <dsp:sp modelId="{5DAE7184-B8AE-3C48-973E-D58FEBDF5D7A}">
      <dsp:nvSpPr>
        <dsp:cNvPr id="0" name=""/>
        <dsp:cNvSpPr/>
      </dsp:nvSpPr>
      <dsp:spPr>
        <a:xfrm>
          <a:off x="0" y="2542944"/>
          <a:ext cx="7113176" cy="0"/>
        </a:xfrm>
        <a:prstGeom prst="line">
          <a:avLst/>
        </a:prstGeom>
        <a:solidFill>
          <a:schemeClr val="accent5">
            <a:hueOff val="-9933876"/>
            <a:satOff val="39811"/>
            <a:lumOff val="8628"/>
            <a:alphaOff val="0"/>
          </a:schemeClr>
        </a:solidFill>
        <a:ln w="25400" cap="flat" cmpd="sng" algn="ctr">
          <a:solidFill>
            <a:schemeClr val="accent5">
              <a:hueOff val="-9933876"/>
              <a:satOff val="39811"/>
              <a:lumOff val="862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4D46C2-D516-E541-B4A2-83DBBAF9D2E2}">
      <dsp:nvSpPr>
        <dsp:cNvPr id="0" name=""/>
        <dsp:cNvSpPr/>
      </dsp:nvSpPr>
      <dsp:spPr>
        <a:xfrm>
          <a:off x="0" y="2542944"/>
          <a:ext cx="7113176" cy="5082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/>
            <a:t>Helicos</a:t>
          </a:r>
        </a:p>
      </dsp:txBody>
      <dsp:txXfrm>
        <a:off x="0" y="2542944"/>
        <a:ext cx="7113176" cy="50829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345489-1B1D-46CD-AB63-E6AF8F14A2B5}">
      <dsp:nvSpPr>
        <dsp:cNvPr id="0" name=""/>
        <dsp:cNvSpPr/>
      </dsp:nvSpPr>
      <dsp:spPr>
        <a:xfrm>
          <a:off x="0" y="531"/>
          <a:ext cx="7886700" cy="124293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7C34956-F31B-4146-88B0-A284EA05B66A}">
      <dsp:nvSpPr>
        <dsp:cNvPr id="0" name=""/>
        <dsp:cNvSpPr/>
      </dsp:nvSpPr>
      <dsp:spPr>
        <a:xfrm>
          <a:off x="375988" y="280191"/>
          <a:ext cx="683614" cy="68361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33C117-2AC2-41FC-81CE-296A4373A5F5}">
      <dsp:nvSpPr>
        <dsp:cNvPr id="0" name=""/>
        <dsp:cNvSpPr/>
      </dsp:nvSpPr>
      <dsp:spPr>
        <a:xfrm>
          <a:off x="1435590" y="531"/>
          <a:ext cx="64511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Sample preparation &amp; target enrichment</a:t>
          </a:r>
        </a:p>
      </dsp:txBody>
      <dsp:txXfrm>
        <a:off x="1435590" y="531"/>
        <a:ext cx="6451109" cy="1242935"/>
      </dsp:txXfrm>
    </dsp:sp>
    <dsp:sp modelId="{11D0B829-532B-40C9-9F3B-9687959AB643}">
      <dsp:nvSpPr>
        <dsp:cNvPr id="0" name=""/>
        <dsp:cNvSpPr/>
      </dsp:nvSpPr>
      <dsp:spPr>
        <a:xfrm>
          <a:off x="0" y="1554201"/>
          <a:ext cx="7886700" cy="124293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1CA6728-DE55-42C6-9C8F-DEA7681349C7}">
      <dsp:nvSpPr>
        <dsp:cNvPr id="0" name=""/>
        <dsp:cNvSpPr/>
      </dsp:nvSpPr>
      <dsp:spPr>
        <a:xfrm>
          <a:off x="375988" y="1833861"/>
          <a:ext cx="683614" cy="68361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9AB156-C242-4F3E-ADD2-EDDA022211FD}">
      <dsp:nvSpPr>
        <dsp:cNvPr id="0" name=""/>
        <dsp:cNvSpPr/>
      </dsp:nvSpPr>
      <dsp:spPr>
        <a:xfrm>
          <a:off x="1435590" y="1554201"/>
          <a:ext cx="64511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Sequencing</a:t>
          </a:r>
        </a:p>
      </dsp:txBody>
      <dsp:txXfrm>
        <a:off x="1435590" y="1554201"/>
        <a:ext cx="6451109" cy="1242935"/>
      </dsp:txXfrm>
    </dsp:sp>
    <dsp:sp modelId="{AAE3A3AA-1C8B-4C79-B1EC-80F626982C4A}">
      <dsp:nvSpPr>
        <dsp:cNvPr id="0" name=""/>
        <dsp:cNvSpPr/>
      </dsp:nvSpPr>
      <dsp:spPr>
        <a:xfrm>
          <a:off x="0" y="3107870"/>
          <a:ext cx="7886700" cy="124293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FAC8382-56F9-482A-9E15-3A7D26076702}">
      <dsp:nvSpPr>
        <dsp:cNvPr id="0" name=""/>
        <dsp:cNvSpPr/>
      </dsp:nvSpPr>
      <dsp:spPr>
        <a:xfrm>
          <a:off x="375988" y="3387531"/>
          <a:ext cx="683614" cy="68361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7FEE8C-4C13-495C-A6A9-833F885B0D8F}">
      <dsp:nvSpPr>
        <dsp:cNvPr id="0" name=""/>
        <dsp:cNvSpPr/>
      </dsp:nvSpPr>
      <dsp:spPr>
        <a:xfrm>
          <a:off x="1435590" y="3107870"/>
          <a:ext cx="64511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Data processing</a:t>
          </a:r>
        </a:p>
      </dsp:txBody>
      <dsp:txXfrm>
        <a:off x="1435590" y="3107870"/>
        <a:ext cx="6451109" cy="1242935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FD3F96-D95C-4E23-8BD6-275B4435D16A}">
      <dsp:nvSpPr>
        <dsp:cNvPr id="0" name=""/>
        <dsp:cNvSpPr/>
      </dsp:nvSpPr>
      <dsp:spPr>
        <a:xfrm>
          <a:off x="0" y="502"/>
          <a:ext cx="4885203" cy="69228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5F47551-1138-4D6F-83F4-DB2003A6C598}">
      <dsp:nvSpPr>
        <dsp:cNvPr id="0" name=""/>
        <dsp:cNvSpPr/>
      </dsp:nvSpPr>
      <dsp:spPr>
        <a:xfrm>
          <a:off x="209416" y="156266"/>
          <a:ext cx="380756" cy="38075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428936E-EA24-49BA-904F-43F2A5AB10FE}">
      <dsp:nvSpPr>
        <dsp:cNvPr id="0" name=""/>
        <dsp:cNvSpPr/>
      </dsp:nvSpPr>
      <dsp:spPr>
        <a:xfrm>
          <a:off x="799588" y="502"/>
          <a:ext cx="4085614" cy="6922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3267" tIns="73267" rIns="73267" bIns="73267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DNA isolation</a:t>
          </a:r>
        </a:p>
      </dsp:txBody>
      <dsp:txXfrm>
        <a:off x="799588" y="502"/>
        <a:ext cx="4085614" cy="692284"/>
      </dsp:txXfrm>
    </dsp:sp>
    <dsp:sp modelId="{930C030F-7A58-483C-9C93-CFAE7493235A}">
      <dsp:nvSpPr>
        <dsp:cNvPr id="0" name=""/>
        <dsp:cNvSpPr/>
      </dsp:nvSpPr>
      <dsp:spPr>
        <a:xfrm>
          <a:off x="0" y="865858"/>
          <a:ext cx="4885203" cy="69228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6B97BF2-9FB1-41B4-A788-7563A4D02449}">
      <dsp:nvSpPr>
        <dsp:cNvPr id="0" name=""/>
        <dsp:cNvSpPr/>
      </dsp:nvSpPr>
      <dsp:spPr>
        <a:xfrm>
          <a:off x="209416" y="1021622"/>
          <a:ext cx="380756" cy="38075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FF3099-3980-469A-8067-62FD83478C72}">
      <dsp:nvSpPr>
        <dsp:cNvPr id="0" name=""/>
        <dsp:cNvSpPr/>
      </dsp:nvSpPr>
      <dsp:spPr>
        <a:xfrm>
          <a:off x="799588" y="865858"/>
          <a:ext cx="4085614" cy="6922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3267" tIns="73267" rIns="73267" bIns="73267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QC on DNA prep</a:t>
          </a:r>
        </a:p>
      </dsp:txBody>
      <dsp:txXfrm>
        <a:off x="799588" y="865858"/>
        <a:ext cx="4085614" cy="692284"/>
      </dsp:txXfrm>
    </dsp:sp>
    <dsp:sp modelId="{8E9726C9-BB55-45FD-87A1-E4AA73B058DB}">
      <dsp:nvSpPr>
        <dsp:cNvPr id="0" name=""/>
        <dsp:cNvSpPr/>
      </dsp:nvSpPr>
      <dsp:spPr>
        <a:xfrm>
          <a:off x="0" y="1731214"/>
          <a:ext cx="4885203" cy="69228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16DC278-CB48-40B6-ADAD-44503B0159F1}">
      <dsp:nvSpPr>
        <dsp:cNvPr id="0" name=""/>
        <dsp:cNvSpPr/>
      </dsp:nvSpPr>
      <dsp:spPr>
        <a:xfrm>
          <a:off x="209416" y="1886978"/>
          <a:ext cx="380756" cy="38075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CCADAF-34D2-48AE-9DC6-B386F3C6B109}">
      <dsp:nvSpPr>
        <dsp:cNvPr id="0" name=""/>
        <dsp:cNvSpPr/>
      </dsp:nvSpPr>
      <dsp:spPr>
        <a:xfrm>
          <a:off x="799588" y="1731214"/>
          <a:ext cx="4085614" cy="6922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3267" tIns="73267" rIns="73267" bIns="73267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Fragment/shear DNA</a:t>
          </a:r>
        </a:p>
      </dsp:txBody>
      <dsp:txXfrm>
        <a:off x="799588" y="1731214"/>
        <a:ext cx="4085614" cy="692284"/>
      </dsp:txXfrm>
    </dsp:sp>
    <dsp:sp modelId="{7939280C-3FC5-4254-BE83-02397ADCBE0C}">
      <dsp:nvSpPr>
        <dsp:cNvPr id="0" name=""/>
        <dsp:cNvSpPr/>
      </dsp:nvSpPr>
      <dsp:spPr>
        <a:xfrm>
          <a:off x="0" y="2596570"/>
          <a:ext cx="4885203" cy="69228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D06B183-5CC7-4489-A267-B0B03CAE8686}">
      <dsp:nvSpPr>
        <dsp:cNvPr id="0" name=""/>
        <dsp:cNvSpPr/>
      </dsp:nvSpPr>
      <dsp:spPr>
        <a:xfrm>
          <a:off x="209416" y="2752334"/>
          <a:ext cx="380756" cy="38075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18955B-8A96-4D44-A1AA-FD7C92BD4818}">
      <dsp:nvSpPr>
        <dsp:cNvPr id="0" name=""/>
        <dsp:cNvSpPr/>
      </dsp:nvSpPr>
      <dsp:spPr>
        <a:xfrm>
          <a:off x="799588" y="2596570"/>
          <a:ext cx="4085614" cy="6922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3267" tIns="73267" rIns="73267" bIns="73267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Adapter ligation</a:t>
          </a:r>
        </a:p>
      </dsp:txBody>
      <dsp:txXfrm>
        <a:off x="799588" y="2596570"/>
        <a:ext cx="4085614" cy="692284"/>
      </dsp:txXfrm>
    </dsp:sp>
    <dsp:sp modelId="{0D8C512A-FAFD-4CCC-A5DB-D80532AE75B7}">
      <dsp:nvSpPr>
        <dsp:cNvPr id="0" name=""/>
        <dsp:cNvSpPr/>
      </dsp:nvSpPr>
      <dsp:spPr>
        <a:xfrm>
          <a:off x="0" y="3461926"/>
          <a:ext cx="4885203" cy="69228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FB566A2-5344-48F6-9BD4-F075928879D2}">
      <dsp:nvSpPr>
        <dsp:cNvPr id="0" name=""/>
        <dsp:cNvSpPr/>
      </dsp:nvSpPr>
      <dsp:spPr>
        <a:xfrm>
          <a:off x="209416" y="3617690"/>
          <a:ext cx="380756" cy="380756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0FCCDB-D2E7-4A3C-9882-329D180C7A63}">
      <dsp:nvSpPr>
        <dsp:cNvPr id="0" name=""/>
        <dsp:cNvSpPr/>
      </dsp:nvSpPr>
      <dsp:spPr>
        <a:xfrm>
          <a:off x="799588" y="3461926"/>
          <a:ext cx="4085614" cy="6922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3267" tIns="73267" rIns="73267" bIns="73267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Size selection (300-350 bp)</a:t>
          </a:r>
        </a:p>
      </dsp:txBody>
      <dsp:txXfrm>
        <a:off x="799588" y="3461926"/>
        <a:ext cx="4085614" cy="692284"/>
      </dsp:txXfrm>
    </dsp:sp>
    <dsp:sp modelId="{41090B28-DBB3-4DB0-86CE-E754931B79B3}">
      <dsp:nvSpPr>
        <dsp:cNvPr id="0" name=""/>
        <dsp:cNvSpPr/>
      </dsp:nvSpPr>
      <dsp:spPr>
        <a:xfrm>
          <a:off x="0" y="4327282"/>
          <a:ext cx="4885203" cy="69228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7F1C86D-0E64-4845-9501-8C389494F1B9}">
      <dsp:nvSpPr>
        <dsp:cNvPr id="0" name=""/>
        <dsp:cNvSpPr/>
      </dsp:nvSpPr>
      <dsp:spPr>
        <a:xfrm>
          <a:off x="209416" y="4483046"/>
          <a:ext cx="380756" cy="380756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85BE54-1E08-4CFA-A62A-6B1570CB0473}">
      <dsp:nvSpPr>
        <dsp:cNvPr id="0" name=""/>
        <dsp:cNvSpPr/>
      </dsp:nvSpPr>
      <dsp:spPr>
        <a:xfrm>
          <a:off x="799588" y="4327282"/>
          <a:ext cx="4085614" cy="6922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3267" tIns="73267" rIns="73267" bIns="73267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Amplification (=PCR) of selected fragments</a:t>
          </a:r>
        </a:p>
      </dsp:txBody>
      <dsp:txXfrm>
        <a:off x="799588" y="4327282"/>
        <a:ext cx="4085614" cy="692284"/>
      </dsp:txXfrm>
    </dsp:sp>
    <dsp:sp modelId="{ECD021BC-C852-4BD2-B9BE-121F3A6D4FAE}">
      <dsp:nvSpPr>
        <dsp:cNvPr id="0" name=""/>
        <dsp:cNvSpPr/>
      </dsp:nvSpPr>
      <dsp:spPr>
        <a:xfrm>
          <a:off x="0" y="5192638"/>
          <a:ext cx="4885203" cy="69228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EECAAC7-6033-4964-AB21-E191DC688D08}">
      <dsp:nvSpPr>
        <dsp:cNvPr id="0" name=""/>
        <dsp:cNvSpPr/>
      </dsp:nvSpPr>
      <dsp:spPr>
        <a:xfrm>
          <a:off x="209416" y="5348402"/>
          <a:ext cx="380756" cy="380756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EC05930-3AD1-4222-97BF-CBE0E68B6737}">
      <dsp:nvSpPr>
        <dsp:cNvPr id="0" name=""/>
        <dsp:cNvSpPr/>
      </dsp:nvSpPr>
      <dsp:spPr>
        <a:xfrm>
          <a:off x="799588" y="5192638"/>
          <a:ext cx="4085614" cy="6922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3267" tIns="73267" rIns="73267" bIns="73267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QC of amplified material</a:t>
          </a:r>
        </a:p>
      </dsp:txBody>
      <dsp:txXfrm>
        <a:off x="799588" y="5192638"/>
        <a:ext cx="4085614" cy="69228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6/7/layout/BasicLinearProcessNumbered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368CB0-0BF4-954A-AEE8-8566202BF4C4}" type="datetimeFigureOut">
              <a:rPr lang="en-US" smtClean="0"/>
              <a:pPr/>
              <a:t>9/29/21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E110D1-760F-5B44-AFA7-BCFA8229C4A9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37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29057" indent="-280406" defTabSz="914437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21626" indent="-224325" defTabSz="914437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570276" indent="-224325" defTabSz="914437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18927" indent="-224325" defTabSz="914437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467577" indent="-224325" defTabSz="914437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16227" indent="-224325" defTabSz="914437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364878" indent="-224325" defTabSz="914437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13528" indent="-224325" defTabSz="914437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F28FADD1-4748-4FD3-9E3D-00820F0DB9B5}" type="slidenum">
              <a:rPr lang="en-US" sz="1200" b="0">
                <a:solidFill>
                  <a:prstClr val="black"/>
                </a:solidFill>
              </a:rPr>
              <a:pPr eaLnBrk="1" hangingPunct="1"/>
              <a:t>9</a:t>
            </a:fld>
            <a:endParaRPr lang="en-US" sz="1200" b="0">
              <a:solidFill>
                <a:prstClr val="black"/>
              </a:solidFill>
            </a:endParaRPr>
          </a:p>
        </p:txBody>
      </p:sp>
      <p:sp>
        <p:nvSpPr>
          <p:cNvPr id="1218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18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5419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7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277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41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0206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517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1135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61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9952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72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233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82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7062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E110D1-760F-5B44-AFA7-BCFA8229C4A9}" type="slidenum">
              <a:rPr lang="en-US" smtClean="0"/>
              <a:pPr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8456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practice at</a:t>
            </a:r>
            <a:r>
              <a:rPr lang="en-US" baseline="0" dirty="0"/>
              <a:t> Diagnostics </a:t>
            </a:r>
            <a:r>
              <a:rPr lang="en-US" baseline="0" dirty="0" err="1"/>
              <a:t>dept</a:t>
            </a:r>
            <a:r>
              <a:rPr lang="en-US" baseline="0" dirty="0"/>
              <a:t> 12 patient samples from same group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5AC89B-D7F0-0B45-BB5A-EE49B8DF2612}" type="slidenum">
              <a:rPr lang="en-US" smtClean="0"/>
              <a:pPr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6651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37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29057" indent="-280406" defTabSz="914437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21626" indent="-224325" defTabSz="914437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570276" indent="-224325" defTabSz="914437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18927" indent="-224325" defTabSz="914437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467577" indent="-224325" defTabSz="914437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16227" indent="-224325" defTabSz="914437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364878" indent="-224325" defTabSz="914437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13528" indent="-224325" defTabSz="914437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25A3B70E-C851-44EA-B8DA-C6B9D54F395F}" type="slidenum">
              <a:rPr lang="en-US" sz="1200" b="0">
                <a:solidFill>
                  <a:prstClr val="black"/>
                </a:solidFill>
              </a:rPr>
              <a:pPr eaLnBrk="1" hangingPunct="1"/>
              <a:t>32</a:t>
            </a:fld>
            <a:endParaRPr lang="en-US" sz="1200" b="0">
              <a:solidFill>
                <a:prstClr val="black"/>
              </a:solidFill>
            </a:endParaRPr>
          </a:p>
        </p:txBody>
      </p:sp>
      <p:sp>
        <p:nvSpPr>
          <p:cNvPr id="1249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49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2613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are the downstream effects when analyzing</a:t>
            </a:r>
            <a:r>
              <a:rPr lang="en-US" baseline="0" dirty="0"/>
              <a:t> a read with (long) homopolymer?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5AC89B-D7F0-0B45-BB5A-EE49B8DF2612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8342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Column</a:t>
            </a:r>
            <a:r>
              <a:rPr lang="en-US" baseline="0" dirty="0"/>
              <a:t> 1 does not add up to 100%!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5AC89B-D7F0-0B45-BB5A-EE49B8DF2612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3081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Coverage for mutation call in Diagnostics department minimum 5 (in </a:t>
            </a:r>
            <a:r>
              <a:rPr lang="en-US" dirty="0" err="1"/>
              <a:t>Nextgene</a:t>
            </a:r>
            <a:r>
              <a:rPr lang="en-US" dirty="0"/>
              <a:t>) and 20 in </a:t>
            </a:r>
            <a:r>
              <a:rPr lang="en-US" dirty="0" err="1"/>
              <a:t>Cartagenia</a:t>
            </a:r>
            <a:r>
              <a:rPr lang="en-US" dirty="0"/>
              <a:t>. Average coverage 300!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5AC89B-D7F0-0B45-BB5A-EE49B8DF2612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7543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are standard library kits available, such as </a:t>
            </a:r>
            <a:r>
              <a:rPr lang="en-US" dirty="0" err="1"/>
              <a:t>SureSelect</a:t>
            </a:r>
            <a:r>
              <a:rPr lang="en-US" baseline="0" dirty="0"/>
              <a:t> Whole </a:t>
            </a:r>
            <a:r>
              <a:rPr lang="en-US" baseline="0" dirty="0" err="1"/>
              <a:t>Exome</a:t>
            </a:r>
            <a:r>
              <a:rPr lang="en-US" baseline="0" dirty="0"/>
              <a:t> kit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5AC89B-D7F0-0B45-BB5A-EE49B8DF2612}" type="slidenum">
              <a:rPr lang="en-US" smtClean="0"/>
              <a:pPr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3396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 all indexes</a:t>
            </a:r>
            <a:r>
              <a:rPr lang="en-US" baseline="0" dirty="0"/>
              <a:t> (or sequences) should start with the same base, otherwise the camera alignment will be problematic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5AC89B-D7F0-0B45-BB5A-EE49B8DF2612}" type="slidenum">
              <a:rPr lang="en-US" smtClean="0"/>
              <a:pPr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6799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  <a:p>
            <a:endParaRPr lang="en-NL" dirty="0"/>
          </a:p>
          <a:p>
            <a:endParaRPr lang="en-NL" dirty="0"/>
          </a:p>
          <a:p>
            <a:endParaRPr lang="en-NL" dirty="0"/>
          </a:p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E110D1-760F-5B44-AFA7-BCFA8229C4A9}" type="slidenum">
              <a:rPr lang="en-US" smtClean="0"/>
              <a:pPr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0678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37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29057" indent="-280406" defTabSz="914437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21626" indent="-224325" defTabSz="914437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570276" indent="-224325" defTabSz="914437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18927" indent="-224325" defTabSz="914437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467577" indent="-224325" defTabSz="914437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16227" indent="-224325" defTabSz="914437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364878" indent="-224325" defTabSz="914437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13528" indent="-224325" defTabSz="914437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15BD2BCE-CB12-45A0-AF01-7859CE411560}" type="slidenum">
              <a:rPr lang="en-US" sz="1200" b="0">
                <a:solidFill>
                  <a:srgbClr val="000000"/>
                </a:solidFill>
              </a:rPr>
              <a:pPr eaLnBrk="1" hangingPunct="1"/>
              <a:t>71</a:t>
            </a:fld>
            <a:endParaRPr lang="en-US" sz="1200" b="0">
              <a:solidFill>
                <a:srgbClr val="000000"/>
              </a:solidFill>
            </a:endParaRPr>
          </a:p>
        </p:txBody>
      </p:sp>
      <p:sp>
        <p:nvSpPr>
          <p:cNvPr id="125955" name="Rectangle 7"/>
          <p:cNvSpPr txBox="1">
            <a:spLocks noGrp="1" noChangeArrowheads="1"/>
          </p:cNvSpPr>
          <p:nvPr/>
        </p:nvSpPr>
        <p:spPr bwMode="auto">
          <a:xfrm>
            <a:off x="3884027" y="8684926"/>
            <a:ext cx="2972421" cy="457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5" tIns="45718" rIns="91435" bIns="45718" anchor="b"/>
          <a:lstStyle>
            <a:lvl1pPr defTabSz="931863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931863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931863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931863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931863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 eaLnBrk="1" hangingPunct="1"/>
            <a:fld id="{1880E356-FA89-4631-9BFD-0AA4A840E0D3}" type="slidenum">
              <a:rPr lang="en-US" sz="1200" b="0">
                <a:solidFill>
                  <a:srgbClr val="000000"/>
                </a:solidFill>
                <a:latin typeface="Arial" pitchFamily="34" charset="0"/>
              </a:rPr>
              <a:pPr algn="r" eaLnBrk="1" hangingPunct="1"/>
              <a:t>71</a:t>
            </a:fld>
            <a:endParaRPr lang="en-US" sz="1200" b="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12595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595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0471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93B7C-3E88-BE47-A7C2-042ACFF11495}" type="datetimeFigureOut">
              <a:rPr lang="en-US" smtClean="0"/>
              <a:pPr/>
              <a:t>9/29/21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4241D-8A52-F343-BE45-5427A17D77C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93B7C-3E88-BE47-A7C2-042ACFF11495}" type="datetimeFigureOut">
              <a:rPr lang="en-US" smtClean="0"/>
              <a:pPr/>
              <a:t>9/29/21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4241D-8A52-F343-BE45-5427A17D77C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93B7C-3E88-BE47-A7C2-042ACFF11495}" type="datetimeFigureOut">
              <a:rPr lang="en-US" smtClean="0"/>
              <a:pPr/>
              <a:t>9/29/21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4241D-8A52-F343-BE45-5427A17D77C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93B7C-3E88-BE47-A7C2-042ACFF11495}" type="datetimeFigureOut">
              <a:rPr lang="en-US" smtClean="0"/>
              <a:pPr/>
              <a:t>9/29/21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4241D-8A52-F343-BE45-5427A17D77C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93B7C-3E88-BE47-A7C2-042ACFF11495}" type="datetimeFigureOut">
              <a:rPr lang="en-US" smtClean="0"/>
              <a:pPr/>
              <a:t>9/29/21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4241D-8A52-F343-BE45-5427A17D77C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93B7C-3E88-BE47-A7C2-042ACFF11495}" type="datetimeFigureOut">
              <a:rPr lang="en-US" smtClean="0"/>
              <a:pPr/>
              <a:t>9/29/21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4241D-8A52-F343-BE45-5427A17D77C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93B7C-3E88-BE47-A7C2-042ACFF11495}" type="datetimeFigureOut">
              <a:rPr lang="en-US" smtClean="0"/>
              <a:pPr/>
              <a:t>9/29/21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4241D-8A52-F343-BE45-5427A17D77C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93B7C-3E88-BE47-A7C2-042ACFF11495}" type="datetimeFigureOut">
              <a:rPr lang="en-US" smtClean="0"/>
              <a:pPr/>
              <a:t>9/29/21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4241D-8A52-F343-BE45-5427A17D77C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93B7C-3E88-BE47-A7C2-042ACFF11495}" type="datetimeFigureOut">
              <a:rPr lang="en-US" smtClean="0"/>
              <a:pPr/>
              <a:t>9/29/21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4241D-8A52-F343-BE45-5427A17D77C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93B7C-3E88-BE47-A7C2-042ACFF11495}" type="datetimeFigureOut">
              <a:rPr lang="en-US" smtClean="0"/>
              <a:pPr/>
              <a:t>9/29/21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4241D-8A52-F343-BE45-5427A17D77C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93B7C-3E88-BE47-A7C2-042ACFF11495}" type="datetimeFigureOut">
              <a:rPr lang="en-US" smtClean="0"/>
              <a:pPr/>
              <a:t>9/29/21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4241D-8A52-F343-BE45-5427A17D77C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593B7C-3E88-BE47-A7C2-042ACFF11495}" type="datetimeFigureOut">
              <a:rPr lang="en-US" smtClean="0"/>
              <a:pPr/>
              <a:t>9/29/21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34241D-8A52-F343-BE45-5427A17D77CC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hyperlink" Target="https://www.youtube.com/watch?v=WTbnk91e2WU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51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4.sv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rsJoG-AulNE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WYBzbxIfuKs" TargetMode="External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nlvyF8bFDwM" TargetMode="External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v8p4ph2MAvI" TargetMode="External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3UHw22hBpAk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TboL7wODBj4" TargetMode="External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hyperlink" Target="http://www.youtube.com/watch?v=womKfikWlxM" TargetMode="Externa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jpe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B24C6-38B5-0845-91C0-B91A526DBC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3528" y="3635300"/>
            <a:ext cx="5315780" cy="1303020"/>
          </a:xfrm>
        </p:spPr>
        <p:txBody>
          <a:bodyPr anchor="ctr">
            <a:normAutofit fontScale="90000"/>
          </a:bodyPr>
          <a:lstStyle/>
          <a:p>
            <a:pPr algn="r"/>
            <a:r>
              <a:rPr lang="en-US" dirty="0" err="1"/>
              <a:t>Theorie</a:t>
            </a:r>
            <a:r>
              <a:rPr lang="en-US" dirty="0"/>
              <a:t> </a:t>
            </a:r>
            <a:r>
              <a:rPr lang="en-US" dirty="0" err="1"/>
              <a:t>Bioinformatica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EB9ED6-B81C-174A-817A-B15BF7B458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61559" y="4990539"/>
            <a:ext cx="5688632" cy="1303020"/>
          </a:xfrm>
        </p:spPr>
        <p:txBody>
          <a:bodyPr anchor="ctr">
            <a:normAutofit/>
          </a:bodyPr>
          <a:lstStyle/>
          <a:p>
            <a:pPr algn="l"/>
            <a:r>
              <a:rPr lang="en-US" dirty="0"/>
              <a:t>Faster, better, stronger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2AA4B1-D33B-2A4D-BB22-3EDB383CF8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18" r="-1" b="-1"/>
          <a:stretch/>
        </p:blipFill>
        <p:spPr>
          <a:xfrm>
            <a:off x="4869085" y="857257"/>
            <a:ext cx="4274915" cy="3044426"/>
          </a:xfrm>
          <a:custGeom>
            <a:avLst/>
            <a:gdLst>
              <a:gd name="connsiteX0" fmla="*/ 0 w 5699887"/>
              <a:gd name="connsiteY0" fmla="*/ 0 h 4059244"/>
              <a:gd name="connsiteX1" fmla="*/ 5699887 w 5699887"/>
              <a:gd name="connsiteY1" fmla="*/ 0 h 4059244"/>
              <a:gd name="connsiteX2" fmla="*/ 5699887 w 5699887"/>
              <a:gd name="connsiteY2" fmla="*/ 3944096 h 4059244"/>
              <a:gd name="connsiteX3" fmla="*/ 5525775 w 5699887"/>
              <a:gd name="connsiteY3" fmla="*/ 3980429 h 4059244"/>
              <a:gd name="connsiteX4" fmla="*/ 4663256 w 5699887"/>
              <a:gd name="connsiteY4" fmla="*/ 4059244 h 4059244"/>
              <a:gd name="connsiteX5" fmla="*/ 8566 w 5699887"/>
              <a:gd name="connsiteY5" fmla="*/ 67422 h 4059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99887" h="4059244">
                <a:moveTo>
                  <a:pt x="0" y="0"/>
                </a:moveTo>
                <a:lnTo>
                  <a:pt x="5699887" y="0"/>
                </a:lnTo>
                <a:lnTo>
                  <a:pt x="5699887" y="3944096"/>
                </a:lnTo>
                <a:lnTo>
                  <a:pt x="5525775" y="3980429"/>
                </a:lnTo>
                <a:cubicBezTo>
                  <a:pt x="5246154" y="4032190"/>
                  <a:pt x="4957865" y="4059244"/>
                  <a:pt x="4663256" y="4059244"/>
                </a:cubicBezTo>
                <a:cubicBezTo>
                  <a:pt x="2306390" y="4059244"/>
                  <a:pt x="353936" y="2327747"/>
                  <a:pt x="8566" y="67422"/>
                </a:cubicBezTo>
                <a:close/>
              </a:path>
            </a:pathLst>
          </a:cu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6D9EFE5-DE0D-E74E-B354-C5AB7861D079}"/>
              </a:ext>
            </a:extLst>
          </p:cNvPr>
          <p:cNvSpPr txBox="1"/>
          <p:nvPr/>
        </p:nvSpPr>
        <p:spPr>
          <a:xfrm>
            <a:off x="251520" y="6381328"/>
            <a:ext cx="600100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Bioinformatics and functional  genomics  (3e) – Jonathan Pevsner (Wiley Blackwell)</a:t>
            </a:r>
          </a:p>
        </p:txBody>
      </p:sp>
    </p:spTree>
    <p:extLst>
      <p:ext uri="{BB962C8B-B14F-4D97-AF65-F5344CB8AC3E}">
        <p14:creationId xmlns:p14="http://schemas.microsoft.com/office/powerpoint/2010/main" val="31408127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3000"/>
                <a:satMod val="150000"/>
                <a:shade val="98000"/>
                <a:lumMod val="102000"/>
              </a:schemeClr>
            </a:gs>
            <a:gs pos="50000">
              <a:schemeClr val="bg1">
                <a:tint val="98000"/>
                <a:satMod val="130000"/>
                <a:shade val="90000"/>
                <a:lumMod val="103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2509F26-B5DC-4BA7-B476-4CB044237A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B103EB1-B135-4526-B883-33228FC27F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80000">
            <a:off x="611505" y="683404"/>
            <a:ext cx="7920990" cy="5404104"/>
          </a:xfrm>
          <a:prstGeom prst="rect">
            <a:avLst/>
          </a:prstGeom>
          <a:solidFill>
            <a:srgbClr val="FFFFFF"/>
          </a:solidFill>
          <a:ln w="3175" cap="sq" cmpd="thinThick">
            <a:solidFill>
              <a:srgbClr val="DDDDDD"/>
            </a:solidFill>
            <a:miter lim="800000"/>
          </a:ln>
          <a:effectLst>
            <a:outerShdw blurRad="2667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pic>
        <p:nvPicPr>
          <p:cNvPr id="4" name="Picture 3" descr="sequecing overview.jpg"/>
          <p:cNvPicPr>
            <a:picLocks noChangeAspect="1"/>
          </p:cNvPicPr>
          <p:nvPr/>
        </p:nvPicPr>
        <p:blipFill rotWithShape="1">
          <a:blip r:embed="rId2"/>
          <a:srcRect r="-1" b="9453"/>
          <a:stretch/>
        </p:blipFill>
        <p:spPr>
          <a:xfrm rot="43080000">
            <a:off x="853377" y="1003258"/>
            <a:ext cx="7437246" cy="476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5539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F08A88B-AB5B-804E-A934-EFDC3E3D6757}"/>
              </a:ext>
            </a:extLst>
          </p:cNvPr>
          <p:cNvSpPr/>
          <p:nvPr/>
        </p:nvSpPr>
        <p:spPr>
          <a:xfrm>
            <a:off x="0" y="218601"/>
            <a:ext cx="9144000" cy="69651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3314" name="Text Box 2"/>
          <p:cNvSpPr txBox="1">
            <a:spLocks noChangeArrowheads="1"/>
          </p:cNvSpPr>
          <p:nvPr/>
        </p:nvSpPr>
        <p:spPr bwMode="auto">
          <a:xfrm>
            <a:off x="1691680" y="1700808"/>
            <a:ext cx="6983454" cy="2554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2000" dirty="0">
                <a:solidFill>
                  <a:srgbClr val="2F2B20"/>
                </a:solidFill>
                <a:latin typeface="Gill Sans MT"/>
                <a:cs typeface="Gill Sans MT"/>
              </a:rPr>
              <a:t>We currently obtain whole genome sequences at 30x to 50x depth of coverage. For a typical individual:</a:t>
            </a:r>
          </a:p>
          <a:p>
            <a:endParaRPr lang="en-US" altLang="en-US" sz="2000" dirty="0">
              <a:solidFill>
                <a:srgbClr val="2F2B20"/>
              </a:solidFill>
              <a:latin typeface="Gill Sans MT"/>
              <a:cs typeface="Gill Sans MT"/>
            </a:endParaRPr>
          </a:p>
          <a:p>
            <a:pPr marL="257175" indent="-257175">
              <a:buFont typeface="Wingdings" panose="05000000000000000000" pitchFamily="2" charset="2"/>
              <a:buChar char="§"/>
            </a:pPr>
            <a:r>
              <a:rPr lang="en-US" altLang="en-US" sz="2000" dirty="0">
                <a:solidFill>
                  <a:srgbClr val="2F2B20"/>
                </a:solidFill>
                <a:latin typeface="Gill Sans MT"/>
                <a:cs typeface="Gill Sans MT"/>
              </a:rPr>
              <a:t>2.8 billion base pairs are sequenced</a:t>
            </a:r>
          </a:p>
          <a:p>
            <a:pPr marL="257175" indent="-257175">
              <a:buFont typeface="Wingdings" panose="05000000000000000000" pitchFamily="2" charset="2"/>
              <a:buChar char="§"/>
            </a:pPr>
            <a:r>
              <a:rPr lang="en-US" altLang="en-US" sz="2000" dirty="0">
                <a:solidFill>
                  <a:srgbClr val="2F2B20"/>
                </a:solidFill>
                <a:latin typeface="Gill Sans MT"/>
                <a:cs typeface="Gill Sans MT"/>
              </a:rPr>
              <a:t>~3-4 million single nucleotide variants</a:t>
            </a:r>
          </a:p>
          <a:p>
            <a:pPr marL="257175" indent="-257175">
              <a:buFont typeface="Wingdings" panose="05000000000000000000" pitchFamily="2" charset="2"/>
              <a:buChar char="§"/>
            </a:pPr>
            <a:r>
              <a:rPr lang="en-US" altLang="en-US" sz="2000" dirty="0">
                <a:solidFill>
                  <a:srgbClr val="2F2B20"/>
                </a:solidFill>
                <a:latin typeface="Gill Sans MT"/>
                <a:cs typeface="Gill Sans MT"/>
              </a:rPr>
              <a:t>~600,000 insertions/deletions (</a:t>
            </a:r>
            <a:r>
              <a:rPr lang="en-US" altLang="en-US" sz="2000" dirty="0" err="1">
                <a:solidFill>
                  <a:srgbClr val="2F2B20"/>
                </a:solidFill>
                <a:latin typeface="Gill Sans MT"/>
                <a:cs typeface="Gill Sans MT"/>
              </a:rPr>
              <a:t>indels</a:t>
            </a:r>
            <a:r>
              <a:rPr lang="en-US" altLang="en-US" sz="2000" dirty="0">
                <a:solidFill>
                  <a:srgbClr val="2F2B20"/>
                </a:solidFill>
                <a:latin typeface="Gill Sans MT"/>
                <a:cs typeface="Gill Sans MT"/>
              </a:rPr>
              <a:t>)</a:t>
            </a:r>
          </a:p>
          <a:p>
            <a:pPr marL="257175" indent="-257175">
              <a:buFont typeface="Wingdings" panose="05000000000000000000" pitchFamily="2" charset="2"/>
              <a:buChar char="§"/>
            </a:pPr>
            <a:r>
              <a:rPr lang="en-US" altLang="en-US" sz="2000" dirty="0">
                <a:solidFill>
                  <a:srgbClr val="2F2B20"/>
                </a:solidFill>
                <a:latin typeface="Gill Sans MT"/>
                <a:cs typeface="Gill Sans MT"/>
              </a:rPr>
              <a:t>Cost (research basis) is &lt;$2000 per genome</a:t>
            </a:r>
          </a:p>
          <a:p>
            <a:pPr marL="257175" indent="-257175">
              <a:buFont typeface="Wingdings" panose="05000000000000000000" pitchFamily="2" charset="2"/>
              <a:buChar char="§"/>
            </a:pPr>
            <a:r>
              <a:rPr lang="en-US" altLang="en-US" sz="2000" dirty="0">
                <a:solidFill>
                  <a:srgbClr val="2F2B20"/>
                </a:solidFill>
                <a:latin typeface="Gill Sans MT"/>
                <a:cs typeface="Gill Sans MT"/>
              </a:rPr>
              <a:t>We try to sequence mother/father/child trios</a:t>
            </a:r>
          </a:p>
        </p:txBody>
      </p:sp>
      <p:sp>
        <p:nvSpPr>
          <p:cNvPr id="13315" name="Text Box 3"/>
          <p:cNvSpPr txBox="1">
            <a:spLocks noChangeArrowheads="1"/>
          </p:cNvSpPr>
          <p:nvPr/>
        </p:nvSpPr>
        <p:spPr bwMode="auto">
          <a:xfrm>
            <a:off x="2805927" y="336026"/>
            <a:ext cx="360547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US" altLang="en-US" dirty="0">
                <a:solidFill>
                  <a:schemeClr val="bg1">
                    <a:lumMod val="95000"/>
                  </a:schemeClr>
                </a:solidFill>
                <a:latin typeface="Gill Sans MT"/>
                <a:cs typeface="Gill Sans MT"/>
              </a:rPr>
              <a:t>Human genome sequencing</a:t>
            </a:r>
          </a:p>
        </p:txBody>
      </p:sp>
    </p:spTree>
    <p:extLst>
      <p:ext uri="{BB962C8B-B14F-4D97-AF65-F5344CB8AC3E}">
        <p14:creationId xmlns:p14="http://schemas.microsoft.com/office/powerpoint/2010/main" val="21732112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ext Box 2"/>
          <p:cNvSpPr txBox="1">
            <a:spLocks noChangeArrowheads="1"/>
          </p:cNvSpPr>
          <p:nvPr/>
        </p:nvSpPr>
        <p:spPr bwMode="auto">
          <a:xfrm>
            <a:off x="1691680" y="1556792"/>
            <a:ext cx="6231582" cy="47089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2000" dirty="0">
                <a:solidFill>
                  <a:srgbClr val="2F2B20"/>
                </a:solidFill>
                <a:latin typeface="Gill Sans MT"/>
                <a:cs typeface="Gill Sans MT"/>
              </a:rPr>
              <a:t>We currently obtain whole genome sequences at 30x to 50x depth of coverage. For a typical individual:</a:t>
            </a:r>
          </a:p>
          <a:p>
            <a:endParaRPr lang="en-US" altLang="en-US" sz="2000" dirty="0">
              <a:solidFill>
                <a:srgbClr val="2F2B20"/>
              </a:solidFill>
              <a:latin typeface="Gill Sans MT"/>
              <a:cs typeface="Gill Sans MT"/>
            </a:endParaRPr>
          </a:p>
          <a:p>
            <a:pPr marL="257175" indent="-257175">
              <a:buFont typeface="Wingdings" panose="05000000000000000000" pitchFamily="2" charset="2"/>
              <a:buChar char="§"/>
            </a:pPr>
            <a:r>
              <a:rPr lang="en-US" altLang="en-US" sz="2000" dirty="0">
                <a:solidFill>
                  <a:srgbClr val="2F2B20"/>
                </a:solidFill>
                <a:latin typeface="Gill Sans MT"/>
                <a:cs typeface="Gill Sans MT"/>
              </a:rPr>
              <a:t>2.8 billion base pairs are sequenced</a:t>
            </a:r>
          </a:p>
          <a:p>
            <a:pPr marL="257175" indent="-257175">
              <a:buFont typeface="Wingdings" panose="05000000000000000000" pitchFamily="2" charset="2"/>
              <a:buChar char="§"/>
            </a:pPr>
            <a:r>
              <a:rPr lang="en-US" altLang="en-US" sz="2000" dirty="0">
                <a:solidFill>
                  <a:srgbClr val="2F2B20"/>
                </a:solidFill>
                <a:latin typeface="Gill Sans MT"/>
                <a:cs typeface="Gill Sans MT"/>
              </a:rPr>
              <a:t>~3-4 million single nucleotide variants</a:t>
            </a:r>
          </a:p>
          <a:p>
            <a:pPr marL="257175" indent="-257175">
              <a:buFont typeface="Wingdings" panose="05000000000000000000" pitchFamily="2" charset="2"/>
              <a:buChar char="§"/>
            </a:pPr>
            <a:r>
              <a:rPr lang="en-US" altLang="en-US" sz="2000" dirty="0">
                <a:solidFill>
                  <a:srgbClr val="2F2B20"/>
                </a:solidFill>
                <a:latin typeface="Gill Sans MT"/>
                <a:cs typeface="Gill Sans MT"/>
              </a:rPr>
              <a:t>~600,000 insertions/deletions (SNPs)</a:t>
            </a:r>
          </a:p>
          <a:p>
            <a:pPr marL="257175" indent="-257175">
              <a:buFont typeface="Wingdings" panose="05000000000000000000" pitchFamily="2" charset="2"/>
              <a:buChar char="§"/>
            </a:pPr>
            <a:r>
              <a:rPr lang="en-US" altLang="en-US" sz="2000" dirty="0">
                <a:solidFill>
                  <a:srgbClr val="2F2B20"/>
                </a:solidFill>
                <a:latin typeface="Gill Sans MT"/>
                <a:cs typeface="Gill Sans MT"/>
              </a:rPr>
              <a:t>Cost (research basis) is &lt;$2000</a:t>
            </a:r>
          </a:p>
          <a:p>
            <a:pPr marL="257175" indent="-257175">
              <a:buFont typeface="Wingdings" panose="05000000000000000000" pitchFamily="2" charset="2"/>
              <a:buChar char="§"/>
            </a:pPr>
            <a:r>
              <a:rPr lang="en-US" altLang="en-US" sz="2000" dirty="0">
                <a:solidFill>
                  <a:srgbClr val="2F2B20"/>
                </a:solidFill>
                <a:latin typeface="Gill Sans MT"/>
                <a:cs typeface="Gill Sans MT"/>
              </a:rPr>
              <a:t>We try to sequence mother/father/child trios</a:t>
            </a:r>
          </a:p>
          <a:p>
            <a:endParaRPr lang="en-US" altLang="en-US" sz="2000" dirty="0">
              <a:solidFill>
                <a:srgbClr val="2F2B20"/>
              </a:solidFill>
              <a:latin typeface="Gill Sans MT"/>
              <a:cs typeface="Gill Sans MT"/>
            </a:endParaRPr>
          </a:p>
          <a:p>
            <a:r>
              <a:rPr lang="en-US" altLang="en-US" sz="2000" dirty="0">
                <a:solidFill>
                  <a:srgbClr val="2F2B20"/>
                </a:solidFill>
                <a:latin typeface="Gill Sans MT"/>
                <a:cs typeface="Gill Sans MT"/>
              </a:rPr>
              <a:t>We also can enrich the collection of exons (“whole </a:t>
            </a:r>
            <a:r>
              <a:rPr lang="en-US" altLang="en-US" sz="2000" dirty="0" err="1">
                <a:solidFill>
                  <a:srgbClr val="2F2B20"/>
                </a:solidFill>
                <a:latin typeface="Gill Sans MT"/>
                <a:cs typeface="Gill Sans MT"/>
              </a:rPr>
              <a:t>exome</a:t>
            </a:r>
            <a:r>
              <a:rPr lang="en-US" altLang="en-US" sz="2000" dirty="0">
                <a:solidFill>
                  <a:srgbClr val="2F2B20"/>
                </a:solidFill>
                <a:latin typeface="Gill Sans MT"/>
                <a:cs typeface="Gill Sans MT"/>
              </a:rPr>
              <a:t> sequencing”). For a typical individual:</a:t>
            </a:r>
          </a:p>
          <a:p>
            <a:endParaRPr lang="en-US" altLang="en-US" sz="2000" dirty="0">
              <a:solidFill>
                <a:srgbClr val="2F2B20"/>
              </a:solidFill>
              <a:latin typeface="Gill Sans MT"/>
              <a:cs typeface="Gill Sans MT"/>
            </a:endParaRPr>
          </a:p>
          <a:p>
            <a:pPr marL="257175" indent="-257175">
              <a:buFont typeface="Wingdings" panose="05000000000000000000" pitchFamily="2" charset="2"/>
              <a:buChar char="§"/>
            </a:pPr>
            <a:r>
              <a:rPr lang="en-US" altLang="en-US" sz="2000" dirty="0">
                <a:solidFill>
                  <a:srgbClr val="2F2B20"/>
                </a:solidFill>
                <a:latin typeface="Gill Sans MT"/>
                <a:cs typeface="Gill Sans MT"/>
              </a:rPr>
              <a:t>60 million base pairs are sequenced</a:t>
            </a:r>
          </a:p>
          <a:p>
            <a:pPr marL="257175" indent="-257175">
              <a:buFont typeface="Wingdings" panose="05000000000000000000" pitchFamily="2" charset="2"/>
              <a:buChar char="§"/>
            </a:pPr>
            <a:r>
              <a:rPr lang="en-US" altLang="en-US" sz="2000" dirty="0">
                <a:solidFill>
                  <a:srgbClr val="2F2B20"/>
                </a:solidFill>
                <a:latin typeface="Gill Sans MT"/>
                <a:cs typeface="Gill Sans MT"/>
              </a:rPr>
              <a:t>There are ~80,000 variants</a:t>
            </a:r>
          </a:p>
          <a:p>
            <a:pPr marL="257175" indent="-257175">
              <a:buFont typeface="Wingdings" panose="05000000000000000000" pitchFamily="2" charset="2"/>
              <a:buChar char="§"/>
            </a:pPr>
            <a:r>
              <a:rPr lang="en-US" altLang="en-US" sz="2000" dirty="0">
                <a:solidFill>
                  <a:srgbClr val="2F2B20"/>
                </a:solidFill>
                <a:latin typeface="Gill Sans MT"/>
                <a:cs typeface="Gill Sans MT"/>
              </a:rPr>
              <a:t>There are ~11,000 </a:t>
            </a:r>
            <a:r>
              <a:rPr lang="en-US" altLang="en-US" sz="2000" dirty="0" err="1">
                <a:solidFill>
                  <a:srgbClr val="2F2B20"/>
                </a:solidFill>
                <a:latin typeface="Gill Sans MT"/>
                <a:cs typeface="Gill Sans MT"/>
              </a:rPr>
              <a:t>nonsynonymous</a:t>
            </a:r>
            <a:r>
              <a:rPr lang="en-US" altLang="en-US" sz="2000" dirty="0">
                <a:solidFill>
                  <a:srgbClr val="2F2B20"/>
                </a:solidFill>
                <a:latin typeface="Gill Sans MT"/>
                <a:cs typeface="Gill Sans MT"/>
              </a:rPr>
              <a:t> SNPs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3085303-E4C4-0040-82E1-03E1B84B37B6}"/>
              </a:ext>
            </a:extLst>
          </p:cNvPr>
          <p:cNvSpPr/>
          <p:nvPr/>
        </p:nvSpPr>
        <p:spPr>
          <a:xfrm>
            <a:off x="16632" y="347840"/>
            <a:ext cx="9144000" cy="69651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Text Box 3">
            <a:extLst>
              <a:ext uri="{FF2B5EF4-FFF2-40B4-BE49-F238E27FC236}">
                <a16:creationId xmlns:a16="http://schemas.microsoft.com/office/drawing/2014/main" id="{CF543CB6-3446-784F-AF88-1CB43B6DC1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85895" y="476807"/>
            <a:ext cx="360547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US" altLang="en-US" dirty="0">
                <a:solidFill>
                  <a:schemeClr val="bg1">
                    <a:lumMod val="95000"/>
                  </a:schemeClr>
                </a:solidFill>
                <a:latin typeface="Gill Sans MT"/>
                <a:cs typeface="Gill Sans MT"/>
              </a:rPr>
              <a:t>Human genome sequencing</a:t>
            </a:r>
          </a:p>
        </p:txBody>
      </p:sp>
    </p:spTree>
    <p:extLst>
      <p:ext uri="{BB962C8B-B14F-4D97-AF65-F5344CB8AC3E}">
        <p14:creationId xmlns:p14="http://schemas.microsoft.com/office/powerpoint/2010/main" val="10841630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Sequencing (r)evolution</a:t>
            </a:r>
          </a:p>
        </p:txBody>
      </p:sp>
      <p:pic>
        <p:nvPicPr>
          <p:cNvPr id="5" name="Pictur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268760"/>
            <a:ext cx="8136904" cy="504056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tangle 5"/>
          <p:cNvSpPr/>
          <p:nvPr/>
        </p:nvSpPr>
        <p:spPr>
          <a:xfrm>
            <a:off x="5004048" y="6095037"/>
            <a:ext cx="388843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/>
          </a:p>
          <a:p>
            <a:r>
              <a:rPr lang="it-IT" dirty="0" err="1"/>
              <a:t>Stratton</a:t>
            </a:r>
            <a:r>
              <a:rPr lang="it-IT" dirty="0"/>
              <a:t>, nature 458, 719-724, 2009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55825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Gel based sequencing</a:t>
            </a:r>
          </a:p>
        </p:txBody>
      </p:sp>
      <p:pic>
        <p:nvPicPr>
          <p:cNvPr id="4" name="Picture 3" descr="slab-gel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2438400"/>
            <a:ext cx="4165599" cy="3124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219200" y="1524000"/>
            <a:ext cx="685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Amplification stops when a </a:t>
            </a:r>
            <a:r>
              <a:rPr lang="en-US" dirty="0" err="1"/>
              <a:t>Dideoxynucleotide</a:t>
            </a:r>
            <a:r>
              <a:rPr lang="en-US" dirty="0"/>
              <a:t> is integrated</a:t>
            </a:r>
          </a:p>
        </p:txBody>
      </p:sp>
      <p:pic>
        <p:nvPicPr>
          <p:cNvPr id="8" name="Picture 7" descr="dideoxy.jpg"/>
          <p:cNvPicPr>
            <a:picLocks noChangeAspect="1"/>
          </p:cNvPicPr>
          <p:nvPr/>
        </p:nvPicPr>
        <p:blipFill>
          <a:blip r:embed="rId3"/>
          <a:srcRect l="25000" r="36667"/>
          <a:stretch>
            <a:fillRect/>
          </a:stretch>
        </p:blipFill>
        <p:spPr>
          <a:xfrm>
            <a:off x="6172200" y="2133600"/>
            <a:ext cx="2362200" cy="423449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Capillary sequencing</a:t>
            </a:r>
          </a:p>
        </p:txBody>
      </p:sp>
      <p:pic>
        <p:nvPicPr>
          <p:cNvPr id="4" name="Picture 3" descr="673px-Sanger-sequencin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645" y="990600"/>
            <a:ext cx="8196355" cy="56388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4277" y="1700808"/>
            <a:ext cx="6755446" cy="31823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914525" y="507074"/>
            <a:ext cx="531495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dirty="0"/>
              <a:t>Examples of Sanger sequencing traces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665488" y="1181984"/>
            <a:ext cx="17880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Low quality reads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690509" y="1181984"/>
            <a:ext cx="18451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High quality reads</a:t>
            </a:r>
          </a:p>
        </p:txBody>
      </p:sp>
    </p:spTree>
    <p:extLst>
      <p:ext uri="{BB962C8B-B14F-4D97-AF65-F5344CB8AC3E}">
        <p14:creationId xmlns:p14="http://schemas.microsoft.com/office/powerpoint/2010/main" val="17706390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4E1BEB12-92AF-4445-98AD-4C7756E7C9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522C2C-7B5C-48A7-A969-03941E5D2E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Freeform 13">
            <a:extLst>
              <a:ext uri="{FF2B5EF4-FFF2-40B4-BE49-F238E27FC236}">
                <a16:creationId xmlns:a16="http://schemas.microsoft.com/office/drawing/2014/main" id="{9C682A1A-5B2D-4111-BBD6-620165633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77107" y="220196"/>
            <a:ext cx="7066893" cy="6637806"/>
          </a:xfrm>
          <a:custGeom>
            <a:avLst/>
            <a:gdLst>
              <a:gd name="connsiteX0" fmla="*/ 4929467 w 8191500"/>
              <a:gd name="connsiteY0" fmla="*/ 0 h 5770597"/>
              <a:gd name="connsiteX1" fmla="*/ 8065066 w 8191500"/>
              <a:gd name="connsiteY1" fmla="*/ 1118513 h 5770597"/>
              <a:gd name="connsiteX2" fmla="*/ 8191500 w 8191500"/>
              <a:gd name="connsiteY2" fmla="*/ 1227339 h 5770597"/>
              <a:gd name="connsiteX3" fmla="*/ 8191500 w 8191500"/>
              <a:gd name="connsiteY3" fmla="*/ 5770597 h 5770597"/>
              <a:gd name="connsiteX4" fmla="*/ 79523 w 8191500"/>
              <a:gd name="connsiteY4" fmla="*/ 5770597 h 5770597"/>
              <a:gd name="connsiteX5" fmla="*/ 56799 w 8191500"/>
              <a:gd name="connsiteY5" fmla="*/ 5644158 h 5770597"/>
              <a:gd name="connsiteX6" fmla="*/ 0 w 8191500"/>
              <a:gd name="connsiteY6" fmla="*/ 4898209 h 5770597"/>
              <a:gd name="connsiteX7" fmla="*/ 4929467 w 8191500"/>
              <a:gd name="connsiteY7" fmla="*/ 0 h 5770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91500" h="5770597">
                <a:moveTo>
                  <a:pt x="4929467" y="0"/>
                </a:moveTo>
                <a:cubicBezTo>
                  <a:pt x="6120547" y="0"/>
                  <a:pt x="7212963" y="419755"/>
                  <a:pt x="8065066" y="1118513"/>
                </a:cubicBezTo>
                <a:lnTo>
                  <a:pt x="8191500" y="1227339"/>
                </a:lnTo>
                <a:lnTo>
                  <a:pt x="8191500" y="5770597"/>
                </a:lnTo>
                <a:lnTo>
                  <a:pt x="79523" y="5770597"/>
                </a:lnTo>
                <a:lnTo>
                  <a:pt x="56799" y="5644158"/>
                </a:lnTo>
                <a:cubicBezTo>
                  <a:pt x="19398" y="5400934"/>
                  <a:pt x="0" y="5151822"/>
                  <a:pt x="0" y="4898209"/>
                </a:cubicBezTo>
                <a:cubicBezTo>
                  <a:pt x="0" y="2193003"/>
                  <a:pt x="2206998" y="0"/>
                  <a:pt x="492946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6EE29F2-D77F-4BD0-A20B-334D316A1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57350" y="2099696"/>
            <a:ext cx="1456680" cy="188955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Arc 14">
            <a:extLst>
              <a:ext uri="{FF2B5EF4-FFF2-40B4-BE49-F238E27FC236}">
                <a16:creationId xmlns:a16="http://schemas.microsoft.com/office/drawing/2014/main" id="{22D09ED2-868F-42C6-866E-F92E0CEF31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520172">
            <a:off x="836384" y="1866059"/>
            <a:ext cx="2987899" cy="2240924"/>
          </a:xfrm>
          <a:prstGeom prst="arc">
            <a:avLst>
              <a:gd name="adj1" fmla="val 14455503"/>
              <a:gd name="adj2" fmla="val 227775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8950" y="1939159"/>
            <a:ext cx="5733470" cy="275108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 defTabSz="914400">
              <a:lnSpc>
                <a:spcPct val="90000"/>
              </a:lnSpc>
            </a:pPr>
            <a:r>
              <a:rPr lang="en-US" sz="3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Massive parallel sequencing</a:t>
            </a:r>
            <a:br>
              <a:rPr lang="en-US" sz="3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3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=</a:t>
            </a:r>
            <a:br>
              <a:rPr lang="en-US" sz="3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3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Next  Generation Sequencing</a:t>
            </a:r>
          </a:p>
        </p:txBody>
      </p:sp>
    </p:spTree>
    <p:extLst>
      <p:ext uri="{BB962C8B-B14F-4D97-AF65-F5344CB8AC3E}">
        <p14:creationId xmlns:p14="http://schemas.microsoft.com/office/powerpoint/2010/main" val="24059959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3072" y="470925"/>
            <a:ext cx="3285756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271" y="1012004"/>
            <a:ext cx="2562119" cy="479540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NGS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5783309-6893-4599-813D-A3B43A02D10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55535182"/>
              </p:ext>
            </p:extLst>
          </p:nvPr>
        </p:nvGraphicFramePr>
        <p:xfrm>
          <a:off x="3895725" y="470924"/>
          <a:ext cx="4885203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236258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5A59F003-E00A-43F9-91DC-CC54E3B8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 descr="The Rise of DNA Data Storage | WIRED">
            <a:extLst>
              <a:ext uri="{FF2B5EF4-FFF2-40B4-BE49-F238E27FC236}">
                <a16:creationId xmlns:a16="http://schemas.microsoft.com/office/drawing/2014/main" id="{1B0F7C93-09A9-5447-A157-4B12580687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8" t="9091" r="4743"/>
          <a:stretch/>
        </p:blipFill>
        <p:spPr bwMode="auto">
          <a:xfrm>
            <a:off x="20" y="10"/>
            <a:ext cx="9143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D74A4382-E3AD-430A-9A1F-DFA3E0E77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2275867" y="-10136"/>
            <a:ext cx="4592270" cy="9144001"/>
          </a:xfrm>
          <a:prstGeom prst="rect">
            <a:avLst/>
          </a:prstGeom>
          <a:gradFill>
            <a:gsLst>
              <a:gs pos="35000">
                <a:schemeClr val="bg1">
                  <a:alpha val="46000"/>
                </a:schemeClr>
              </a:gs>
              <a:gs pos="21000">
                <a:schemeClr val="bg1">
                  <a:alpha val="3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9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5B8E65-65BE-0C47-8108-75FBC94AB9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414" y="3091928"/>
            <a:ext cx="6808922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5700" dirty="0"/>
              <a:t>Hoe </a:t>
            </a:r>
            <a:r>
              <a:rPr lang="en-US" sz="5700" dirty="0" err="1"/>
              <a:t>zouden</a:t>
            </a:r>
            <a:r>
              <a:rPr lang="en-US" sz="5700" dirty="0"/>
              <a:t> we </a:t>
            </a:r>
            <a:r>
              <a:rPr lang="en-US" sz="5700" b="1" dirty="0">
                <a:solidFill>
                  <a:srgbClr val="FF0000"/>
                </a:solidFill>
              </a:rPr>
              <a:t>SNEL</a:t>
            </a:r>
            <a:r>
              <a:rPr lang="en-US" sz="5700" dirty="0"/>
              <a:t> DNA </a:t>
            </a:r>
            <a:r>
              <a:rPr lang="en-US" sz="5700" dirty="0" err="1"/>
              <a:t>kunnen</a:t>
            </a:r>
            <a:r>
              <a:rPr lang="en-US" sz="5700" dirty="0"/>
              <a:t> </a:t>
            </a:r>
            <a:r>
              <a:rPr lang="en-US" sz="5700" dirty="0" err="1"/>
              <a:t>lezen</a:t>
            </a:r>
            <a:r>
              <a:rPr lang="en-US" sz="5700" dirty="0"/>
              <a:t>?</a:t>
            </a:r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79F40191-0F44-4FD1-82CC-ACB507C14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575039"/>
            <a:ext cx="7339422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0900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5505F1B-A794-5B48-9D06-2A816D273CB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731861"/>
              </p:ext>
            </p:extLst>
          </p:nvPr>
        </p:nvGraphicFramePr>
        <p:xfrm>
          <a:off x="364060" y="1772816"/>
          <a:ext cx="8626590" cy="4376819"/>
        </p:xfrm>
        <a:graphic>
          <a:graphicData uri="http://schemas.openxmlformats.org/drawingml/2006/table">
            <a:tbl>
              <a:tblPr/>
              <a:tblGrid>
                <a:gridCol w="1725318">
                  <a:extLst>
                    <a:ext uri="{9D8B030D-6E8A-4147-A177-3AD203B41FA5}">
                      <a16:colId xmlns:a16="http://schemas.microsoft.com/office/drawing/2014/main" val="3883262728"/>
                    </a:ext>
                  </a:extLst>
                </a:gridCol>
                <a:gridCol w="1725318">
                  <a:extLst>
                    <a:ext uri="{9D8B030D-6E8A-4147-A177-3AD203B41FA5}">
                      <a16:colId xmlns:a16="http://schemas.microsoft.com/office/drawing/2014/main" val="559988272"/>
                    </a:ext>
                  </a:extLst>
                </a:gridCol>
                <a:gridCol w="1725318">
                  <a:extLst>
                    <a:ext uri="{9D8B030D-6E8A-4147-A177-3AD203B41FA5}">
                      <a16:colId xmlns:a16="http://schemas.microsoft.com/office/drawing/2014/main" val="472469560"/>
                    </a:ext>
                  </a:extLst>
                </a:gridCol>
                <a:gridCol w="1447926">
                  <a:extLst>
                    <a:ext uri="{9D8B030D-6E8A-4147-A177-3AD203B41FA5}">
                      <a16:colId xmlns:a16="http://schemas.microsoft.com/office/drawing/2014/main" val="854057054"/>
                    </a:ext>
                  </a:extLst>
                </a:gridCol>
                <a:gridCol w="2002710">
                  <a:extLst>
                    <a:ext uri="{9D8B030D-6E8A-4147-A177-3AD203B41FA5}">
                      <a16:colId xmlns:a16="http://schemas.microsoft.com/office/drawing/2014/main" val="3954494091"/>
                    </a:ext>
                  </a:extLst>
                </a:gridCol>
              </a:tblGrid>
              <a:tr h="268179">
                <a:tc>
                  <a:txBody>
                    <a:bodyPr/>
                    <a:lstStyle/>
                    <a:p>
                      <a:pPr algn="l"/>
                      <a:r>
                        <a:rPr lang="nl-NL" sz="1100" b="1" noProof="0" dirty="0">
                          <a:effectLst/>
                          <a:latin typeface="inherit"/>
                        </a:rPr>
                        <a:t>College</a:t>
                      </a:r>
                    </a:p>
                  </a:txBody>
                  <a:tcPr marL="45326" marR="45326" marT="22664" marB="226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nl-NL" sz="1100" b="1" noProof="0" dirty="0">
                          <a:effectLst/>
                          <a:latin typeface="inherit"/>
                        </a:rPr>
                        <a:t>Onderwerp</a:t>
                      </a:r>
                    </a:p>
                  </a:txBody>
                  <a:tcPr marL="45326" marR="45326" marT="22664" marB="226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nl-NL" sz="1100" noProof="0" dirty="0">
                          <a:effectLst/>
                          <a:latin typeface="inherit"/>
                        </a:rPr>
                        <a:t> Hoofdstuk</a:t>
                      </a:r>
                    </a:p>
                  </a:txBody>
                  <a:tcPr marL="45326" marR="45326" marT="22664" marB="226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nl-NL" sz="1100" b="1" noProof="0" dirty="0">
                          <a:effectLst/>
                          <a:latin typeface="inherit"/>
                        </a:rPr>
                        <a:t>Pagina's</a:t>
                      </a:r>
                    </a:p>
                  </a:txBody>
                  <a:tcPr marL="45326" marR="45326" marT="22664" marB="226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nl-NL" sz="1100" b="1" noProof="0" dirty="0">
                          <a:effectLst/>
                          <a:latin typeface="inherit"/>
                        </a:rPr>
                        <a:t>Opmerkingen</a:t>
                      </a:r>
                    </a:p>
                  </a:txBody>
                  <a:tcPr marL="45326" marR="45326" marT="22664" marB="226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73638149"/>
                  </a:ext>
                </a:extLst>
              </a:tr>
              <a:tr h="692387">
                <a:tc>
                  <a:txBody>
                    <a:bodyPr/>
                    <a:lstStyle/>
                    <a:p>
                      <a:pPr algn="l"/>
                      <a:r>
                        <a:rPr lang="nl-NL" sz="1100" noProof="0" dirty="0">
                          <a:effectLst/>
                          <a:latin typeface="inherit"/>
                        </a:rPr>
                        <a:t>1</a:t>
                      </a:r>
                    </a:p>
                  </a:txBody>
                  <a:tcPr marL="45326" marR="45326" marT="22664" marB="226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nl-NL" sz="1100" noProof="0" dirty="0" err="1">
                          <a:effectLst/>
                          <a:latin typeface="inherit"/>
                        </a:rPr>
                        <a:t>Recap</a:t>
                      </a:r>
                      <a:r>
                        <a:rPr lang="nl-NL" sz="1100" noProof="0" dirty="0">
                          <a:effectLst/>
                          <a:latin typeface="inherit"/>
                        </a:rPr>
                        <a:t> </a:t>
                      </a:r>
                      <a:r>
                        <a:rPr lang="nl-NL" sz="1100" noProof="0" dirty="0" err="1">
                          <a:effectLst/>
                          <a:latin typeface="inherit"/>
                        </a:rPr>
                        <a:t>Bioinf</a:t>
                      </a:r>
                      <a:r>
                        <a:rPr lang="nl-NL" sz="1100" noProof="0" dirty="0">
                          <a:effectLst/>
                          <a:latin typeface="inherit"/>
                        </a:rPr>
                        <a:t> 1</a:t>
                      </a:r>
                    </a:p>
                  </a:txBody>
                  <a:tcPr marL="45326" marR="45326" marT="22664" marB="226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nl-NL" sz="1100" noProof="0">
                          <a:effectLst/>
                          <a:latin typeface="inherit"/>
                        </a:rPr>
                        <a:t>3-4</a:t>
                      </a:r>
                    </a:p>
                  </a:txBody>
                  <a:tcPr marL="45326" marR="45326" marT="22664" marB="226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nl-NL" sz="1100" noProof="0" dirty="0">
                          <a:effectLst/>
                          <a:latin typeface="inherit"/>
                        </a:rPr>
                        <a:t>Zie Bioinf1</a:t>
                      </a:r>
                    </a:p>
                  </a:txBody>
                  <a:tcPr marL="45326" marR="45326" marT="22664" marB="226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nl-NL" sz="1100" noProof="0" dirty="0">
                          <a:effectLst/>
                          <a:latin typeface="inherit"/>
                        </a:rPr>
                        <a:t>Deze stof word t bekend verondersteld!</a:t>
                      </a:r>
                    </a:p>
                  </a:txBody>
                  <a:tcPr marL="45326" marR="45326" marT="22664" marB="226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5488950"/>
                  </a:ext>
                </a:extLst>
              </a:tr>
              <a:tr h="480282">
                <a:tc>
                  <a:txBody>
                    <a:bodyPr/>
                    <a:lstStyle/>
                    <a:p>
                      <a:pPr algn="l"/>
                      <a:r>
                        <a:rPr lang="nl-NL" sz="1100" noProof="0" dirty="0">
                          <a:effectLst/>
                          <a:latin typeface="inherit"/>
                        </a:rPr>
                        <a:t>2</a:t>
                      </a:r>
                    </a:p>
                  </a:txBody>
                  <a:tcPr marL="45326" marR="45326" marT="22664" marB="226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nl-NL" sz="1100" noProof="0" dirty="0">
                          <a:effectLst/>
                          <a:latin typeface="inherit"/>
                        </a:rPr>
                        <a:t>Next </a:t>
                      </a:r>
                      <a:r>
                        <a:rPr lang="nl-NL" sz="1100" noProof="0" dirty="0" err="1">
                          <a:effectLst/>
                          <a:latin typeface="inherit"/>
                        </a:rPr>
                        <a:t>Generation</a:t>
                      </a:r>
                      <a:r>
                        <a:rPr lang="nl-NL" sz="1100" noProof="0" dirty="0">
                          <a:effectLst/>
                          <a:latin typeface="inherit"/>
                        </a:rPr>
                        <a:t> </a:t>
                      </a:r>
                      <a:r>
                        <a:rPr lang="nl-NL" sz="1100" noProof="0" dirty="0" err="1">
                          <a:effectLst/>
                          <a:latin typeface="inherit"/>
                        </a:rPr>
                        <a:t>Sequencing</a:t>
                      </a:r>
                      <a:r>
                        <a:rPr lang="nl-NL" sz="1100" noProof="0" dirty="0">
                          <a:effectLst/>
                          <a:latin typeface="inherit"/>
                        </a:rPr>
                        <a:t> </a:t>
                      </a:r>
                    </a:p>
                  </a:txBody>
                  <a:tcPr marL="45326" marR="45326" marT="22664" marB="226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nl-NL" sz="1100" noProof="0">
                          <a:effectLst/>
                          <a:latin typeface="inherit"/>
                        </a:rPr>
                        <a:t>9 </a:t>
                      </a:r>
                    </a:p>
                  </a:txBody>
                  <a:tcPr marL="45326" marR="45326" marT="22664" marB="226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nl-NL" sz="1100" noProof="0">
                          <a:effectLst/>
                          <a:latin typeface="inherit"/>
                        </a:rPr>
                        <a:t> 377-423</a:t>
                      </a:r>
                    </a:p>
                  </a:txBody>
                  <a:tcPr marL="45326" marR="45326" marT="22664" marB="226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nl-NL" sz="1100" noProof="0" dirty="0">
                          <a:effectLst/>
                          <a:latin typeface="inherit"/>
                        </a:rPr>
                        <a:t>Niet de source code in je hoofd stampen!</a:t>
                      </a:r>
                    </a:p>
                  </a:txBody>
                  <a:tcPr marL="45326" marR="45326" marT="22664" marB="226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4201993"/>
                  </a:ext>
                </a:extLst>
              </a:tr>
              <a:tr h="692387">
                <a:tc>
                  <a:txBody>
                    <a:bodyPr/>
                    <a:lstStyle/>
                    <a:p>
                      <a:pPr algn="l"/>
                      <a:r>
                        <a:rPr lang="nl-NL" sz="1100" noProof="0" dirty="0">
                          <a:effectLst/>
                          <a:latin typeface="inherit"/>
                        </a:rPr>
                        <a:t>3</a:t>
                      </a:r>
                    </a:p>
                  </a:txBody>
                  <a:tcPr marL="45326" marR="45326" marT="22664" marB="226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nl-NL" sz="1100" noProof="0" dirty="0" err="1">
                          <a:effectLst/>
                          <a:latin typeface="inherit"/>
                        </a:rPr>
                        <a:t>RNASeq</a:t>
                      </a:r>
                      <a:endParaRPr lang="nl-NL" sz="1100" noProof="0" dirty="0">
                        <a:effectLst/>
                        <a:latin typeface="inherit"/>
                      </a:endParaRPr>
                    </a:p>
                  </a:txBody>
                  <a:tcPr marL="45326" marR="45326" marT="22664" marB="226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nl-NL" sz="1100" noProof="0" dirty="0">
                          <a:effectLst/>
                          <a:latin typeface="inherit"/>
                        </a:rPr>
                        <a:t>11</a:t>
                      </a:r>
                    </a:p>
                  </a:txBody>
                  <a:tcPr marL="45326" marR="45326" marT="22664" marB="226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nl-NL" sz="1100" noProof="0" dirty="0">
                          <a:effectLst/>
                          <a:latin typeface="inherit"/>
                        </a:rPr>
                        <a:t>479-515,519-528</a:t>
                      </a:r>
                    </a:p>
                  </a:txBody>
                  <a:tcPr marL="45326" marR="45326" marT="22664" marB="226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nl-NL" sz="1100" noProof="0" dirty="0">
                          <a:effectLst/>
                          <a:latin typeface="inherit"/>
                        </a:rPr>
                        <a:t>Niet de letterlijke R code, niet </a:t>
                      </a:r>
                      <a:r>
                        <a:rPr lang="nl-NL" sz="1100" noProof="0" dirty="0" err="1">
                          <a:effectLst/>
                          <a:latin typeface="inherit"/>
                        </a:rPr>
                        <a:t>fig</a:t>
                      </a:r>
                      <a:r>
                        <a:rPr lang="nl-NL" sz="1100" noProof="0" dirty="0">
                          <a:effectLst/>
                          <a:latin typeface="inherit"/>
                        </a:rPr>
                        <a:t> 11.17, 11.18, 11.19, 11.20</a:t>
                      </a:r>
                    </a:p>
                  </a:txBody>
                  <a:tcPr marL="45326" marR="45326" marT="22664" marB="226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77071"/>
                  </a:ext>
                </a:extLst>
              </a:tr>
              <a:tr h="480282">
                <a:tc>
                  <a:txBody>
                    <a:bodyPr/>
                    <a:lstStyle/>
                    <a:p>
                      <a:pPr algn="l"/>
                      <a:r>
                        <a:rPr lang="nl-NL" sz="1100" noProof="0" dirty="0">
                          <a:effectLst/>
                          <a:latin typeface="inherit"/>
                        </a:rPr>
                        <a:t>4</a:t>
                      </a:r>
                    </a:p>
                  </a:txBody>
                  <a:tcPr marL="45326" marR="45326" marT="22664" marB="226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nl-NL" sz="1100" noProof="0" dirty="0">
                          <a:effectLst/>
                          <a:latin typeface="inherit"/>
                        </a:rPr>
                        <a:t>Multiple </a:t>
                      </a:r>
                      <a:r>
                        <a:rPr lang="nl-NL" sz="1100" noProof="0" dirty="0" err="1">
                          <a:effectLst/>
                          <a:latin typeface="inherit"/>
                        </a:rPr>
                        <a:t>Sequence</a:t>
                      </a:r>
                      <a:r>
                        <a:rPr lang="nl-NL" sz="1100" noProof="0" dirty="0">
                          <a:effectLst/>
                          <a:latin typeface="inherit"/>
                        </a:rPr>
                        <a:t> </a:t>
                      </a:r>
                      <a:r>
                        <a:rPr lang="nl-NL" sz="1100" noProof="0" dirty="0" err="1">
                          <a:effectLst/>
                          <a:latin typeface="inherit"/>
                        </a:rPr>
                        <a:t>Alignment</a:t>
                      </a:r>
                      <a:endParaRPr lang="nl-NL" sz="1100" noProof="0" dirty="0">
                        <a:effectLst/>
                        <a:latin typeface="inherit"/>
                      </a:endParaRPr>
                    </a:p>
                  </a:txBody>
                  <a:tcPr marL="45326" marR="45326" marT="22664" marB="226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nl-NL" sz="1100" noProof="0">
                          <a:effectLst/>
                          <a:latin typeface="inherit"/>
                        </a:rPr>
                        <a:t>6</a:t>
                      </a:r>
                    </a:p>
                  </a:txBody>
                  <a:tcPr marL="45326" marR="45326" marT="22664" marB="226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nl-NL" sz="1100" noProof="0" dirty="0">
                          <a:effectLst/>
                          <a:latin typeface="inherit"/>
                        </a:rPr>
                        <a:t>205-217, 221-223</a:t>
                      </a:r>
                    </a:p>
                  </a:txBody>
                  <a:tcPr marL="45326" marR="45326" marT="22664" marB="226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nl-NL" sz="1100" noProof="0" dirty="0">
                          <a:effectLst/>
                          <a:latin typeface="inherit"/>
                        </a:rPr>
                        <a:t>Niet Box 6.3</a:t>
                      </a:r>
                    </a:p>
                  </a:txBody>
                  <a:tcPr marL="45326" marR="45326" marT="22664" marB="226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113829"/>
                  </a:ext>
                </a:extLst>
              </a:tr>
              <a:tr h="480282">
                <a:tc>
                  <a:txBody>
                    <a:bodyPr/>
                    <a:lstStyle/>
                    <a:p>
                      <a:pPr algn="l"/>
                      <a:r>
                        <a:rPr lang="nl-NL" sz="1100" noProof="0" dirty="0">
                          <a:effectLst/>
                          <a:latin typeface="inherit"/>
                        </a:rPr>
                        <a:t>8/9</a:t>
                      </a:r>
                    </a:p>
                  </a:txBody>
                  <a:tcPr marL="45326" marR="45326" marT="22664" marB="226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nl-NL" sz="1100" noProof="0">
                          <a:effectLst/>
                          <a:latin typeface="inherit"/>
                        </a:rPr>
                        <a:t>Assembly</a:t>
                      </a:r>
                    </a:p>
                  </a:txBody>
                  <a:tcPr marL="45326" marR="45326" marT="22664" marB="226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nl-NL" sz="1100" noProof="0">
                          <a:effectLst/>
                          <a:latin typeface="inherit"/>
                        </a:rPr>
                        <a:t>9/15</a:t>
                      </a:r>
                    </a:p>
                  </a:txBody>
                  <a:tcPr marL="45326" marR="45326" marT="22664" marB="226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nl-NL" sz="1100" noProof="0" dirty="0">
                          <a:effectLst/>
                          <a:latin typeface="inherit"/>
                        </a:rPr>
                        <a:t>395-398,730-736</a:t>
                      </a:r>
                    </a:p>
                  </a:txBody>
                  <a:tcPr marL="45326" marR="45326" marT="22664" marB="226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nl-NL" sz="1100" noProof="0" dirty="0">
                          <a:effectLst/>
                          <a:latin typeface="inherit"/>
                        </a:rPr>
                        <a:t>Bestudeer ook de </a:t>
                      </a:r>
                      <a:r>
                        <a:rPr lang="nl-NL" sz="1100" noProof="0" dirty="0" err="1">
                          <a:effectLst/>
                          <a:latin typeface="inherit"/>
                        </a:rPr>
                        <a:t>Powerpoint</a:t>
                      </a:r>
                      <a:r>
                        <a:rPr lang="nl-NL" sz="1100" noProof="0" dirty="0">
                          <a:effectLst/>
                          <a:latin typeface="inherit"/>
                        </a:rPr>
                        <a:t> extra!</a:t>
                      </a:r>
                    </a:p>
                  </a:txBody>
                  <a:tcPr marL="45326" marR="45326" marT="22664" marB="226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65226473"/>
                  </a:ext>
                </a:extLst>
              </a:tr>
              <a:tr h="692387">
                <a:tc>
                  <a:txBody>
                    <a:bodyPr/>
                    <a:lstStyle/>
                    <a:p>
                      <a:pPr algn="l"/>
                      <a:r>
                        <a:rPr lang="nl-NL" sz="1100" noProof="0" dirty="0">
                          <a:effectLst/>
                          <a:latin typeface="inherit"/>
                        </a:rPr>
                        <a:t>10</a:t>
                      </a:r>
                    </a:p>
                  </a:txBody>
                  <a:tcPr marL="45326" marR="45326" marT="22664" marB="226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nl-NL" sz="1100" noProof="0" dirty="0">
                          <a:effectLst/>
                          <a:latin typeface="inherit"/>
                        </a:rPr>
                        <a:t>The </a:t>
                      </a:r>
                      <a:r>
                        <a:rPr lang="nl-NL" sz="1100" noProof="0" dirty="0" err="1">
                          <a:effectLst/>
                          <a:latin typeface="inherit"/>
                        </a:rPr>
                        <a:t>Burrough</a:t>
                      </a:r>
                      <a:r>
                        <a:rPr lang="nl-NL" sz="1100" noProof="0" dirty="0">
                          <a:effectLst/>
                          <a:latin typeface="inherit"/>
                        </a:rPr>
                        <a:t>-Wheeler </a:t>
                      </a:r>
                      <a:r>
                        <a:rPr lang="nl-NL" sz="1100" noProof="0" dirty="0" err="1">
                          <a:effectLst/>
                          <a:latin typeface="inherit"/>
                        </a:rPr>
                        <a:t>transform</a:t>
                      </a:r>
                      <a:r>
                        <a:rPr lang="nl-NL" sz="1100" noProof="0" dirty="0">
                          <a:effectLst/>
                          <a:latin typeface="inherit"/>
                        </a:rPr>
                        <a:t> </a:t>
                      </a:r>
                      <a:r>
                        <a:rPr lang="nl-NL" sz="1100" noProof="0" dirty="0" err="1">
                          <a:effectLst/>
                          <a:latin typeface="inherit"/>
                        </a:rPr>
                        <a:t>for</a:t>
                      </a:r>
                      <a:r>
                        <a:rPr lang="nl-NL" sz="1100" noProof="0" dirty="0">
                          <a:effectLst/>
                          <a:latin typeface="inherit"/>
                        </a:rPr>
                        <a:t> </a:t>
                      </a:r>
                      <a:r>
                        <a:rPr lang="nl-NL" sz="1100" noProof="0" dirty="0" err="1">
                          <a:effectLst/>
                          <a:latin typeface="inherit"/>
                        </a:rPr>
                        <a:t>mapping</a:t>
                      </a:r>
                      <a:r>
                        <a:rPr lang="nl-NL" sz="1100" noProof="0" dirty="0">
                          <a:effectLst/>
                          <a:latin typeface="inherit"/>
                        </a:rPr>
                        <a:t> </a:t>
                      </a:r>
                      <a:r>
                        <a:rPr lang="nl-NL" sz="1100" noProof="0" dirty="0" err="1">
                          <a:effectLst/>
                          <a:latin typeface="inherit"/>
                        </a:rPr>
                        <a:t>reads</a:t>
                      </a:r>
                      <a:endParaRPr lang="nl-NL" sz="1100" noProof="0" dirty="0">
                        <a:effectLst/>
                        <a:latin typeface="inherit"/>
                      </a:endParaRPr>
                    </a:p>
                  </a:txBody>
                  <a:tcPr marL="45326" marR="45326" marT="22664" marB="226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nl-NL" sz="1100" noProof="0">
                          <a:effectLst/>
                          <a:latin typeface="inherit"/>
                        </a:rPr>
                        <a:t>5</a:t>
                      </a:r>
                    </a:p>
                  </a:txBody>
                  <a:tcPr marL="45326" marR="45326" marT="22664" marB="226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100" noProof="0" dirty="0"/>
                    </a:p>
                  </a:txBody>
                  <a:tcPr marL="45326" marR="45326" marT="22664" marB="22664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nl-NL" sz="1100" noProof="0" dirty="0">
                        <a:effectLst/>
                        <a:latin typeface="inherit"/>
                      </a:endParaRPr>
                    </a:p>
                  </a:txBody>
                  <a:tcPr marL="45326" marR="45326" marT="22664" marB="226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114957"/>
                  </a:ext>
                </a:extLst>
              </a:tr>
              <a:tr h="268179">
                <a:tc rowSpan="2">
                  <a:txBody>
                    <a:bodyPr/>
                    <a:lstStyle/>
                    <a:p>
                      <a:pPr algn="l"/>
                      <a:r>
                        <a:rPr lang="nl-NL" sz="1100" noProof="0" dirty="0">
                          <a:effectLst/>
                          <a:latin typeface="inherit"/>
                        </a:rPr>
                        <a:t>3</a:t>
                      </a:r>
                    </a:p>
                  </a:txBody>
                  <a:tcPr marL="45326" marR="45326" marT="22664" marB="226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rowSpan="2">
                  <a:txBody>
                    <a:bodyPr/>
                    <a:lstStyle/>
                    <a:p>
                      <a:pPr algn="l"/>
                      <a:r>
                        <a:rPr lang="nl-NL" sz="1100" noProof="0" dirty="0" err="1">
                          <a:effectLst/>
                          <a:latin typeface="inherit"/>
                        </a:rPr>
                        <a:t>Phylogeny</a:t>
                      </a:r>
                      <a:endParaRPr lang="nl-NL" sz="1100" noProof="0" dirty="0">
                        <a:effectLst/>
                        <a:latin typeface="inherit"/>
                      </a:endParaRPr>
                    </a:p>
                  </a:txBody>
                  <a:tcPr marL="45326" marR="45326" marT="22664" marB="226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rowSpan="2">
                  <a:txBody>
                    <a:bodyPr/>
                    <a:lstStyle/>
                    <a:p>
                      <a:pPr algn="l"/>
                      <a:r>
                        <a:rPr lang="nl-NL" sz="1100" noProof="0">
                          <a:effectLst/>
                          <a:latin typeface="inherit"/>
                        </a:rPr>
                        <a:t>7</a:t>
                      </a:r>
                    </a:p>
                  </a:txBody>
                  <a:tcPr marL="45326" marR="45326" marT="22664" marB="2266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nl-NL" sz="1100" noProof="0" dirty="0">
                          <a:effectLst/>
                          <a:latin typeface="inherit"/>
                        </a:rPr>
                        <a:t>245-289</a:t>
                      </a:r>
                    </a:p>
                  </a:txBody>
                  <a:tcPr marL="45326" marR="45326" marT="22664" marB="22664" anchor="ctr">
                    <a:lnL>
                      <a:noFill/>
                    </a:lnL>
                    <a:lnR w="12700" cmpd="sng">
                      <a:noFill/>
                      <a:prstDash val="solid"/>
                    </a:lnR>
                    <a:lnT>
                      <a:noFill/>
                    </a:lnT>
                    <a:lnB w="12700" cmpd="sng">
                      <a:noFill/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nl-NL" sz="1100" noProof="0" dirty="0">
                          <a:effectLst/>
                          <a:latin typeface="inherit"/>
                        </a:rPr>
                        <a:t>Niet Box 7.2, </a:t>
                      </a:r>
                    </a:p>
                  </a:txBody>
                  <a:tcPr marL="45326" marR="45326" marT="22664" marB="22664" anchor="ctr">
                    <a:lnL w="12700" cmpd="sng">
                      <a:noFill/>
                      <a:prstDash val="solid"/>
                    </a:lnL>
                    <a:lnT>
                      <a:noFill/>
                    </a:lnT>
                    <a:lnB w="12700" cmpd="sng">
                      <a:noFill/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791739"/>
                  </a:ext>
                </a:extLst>
              </a:tr>
              <a:tr h="322454">
                <a:tc vMerge="1">
                  <a:txBody>
                    <a:bodyPr/>
                    <a:lstStyle/>
                    <a:p>
                      <a:endParaRPr lang="en-NL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NL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nl-NL" sz="1100" noProof="0" dirty="0">
                        <a:effectLst/>
                        <a:latin typeface="inherit"/>
                      </a:endParaRPr>
                    </a:p>
                  </a:txBody>
                  <a:tcPr marL="45326" marR="45326" marT="22664" marB="22664" anchor="ctr">
                    <a:lnL>
                      <a:noFill/>
                    </a:lnL>
                    <a:lnR w="12700" cmpd="sng">
                      <a:noFill/>
                      <a:prstDash val="solid"/>
                    </a:lnR>
                    <a:lnT>
                      <a:noFill/>
                    </a:lnT>
                    <a:lnB w="12700" cmpd="sng">
                      <a:noFill/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nl-NL" sz="1100" noProof="0" dirty="0">
                        <a:effectLst/>
                        <a:latin typeface="inherit"/>
                      </a:endParaRPr>
                    </a:p>
                  </a:txBody>
                  <a:tcPr marL="45326" marR="45326" marT="22664" marB="22664" anchor="ctr">
                    <a:lnL w="12700" cmpd="sng">
                      <a:noFill/>
                      <a:prstDash val="solid"/>
                    </a:lnL>
                    <a:lnT w="12700" cmpd="sng">
                      <a:noFill/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521415906"/>
                  </a:ext>
                </a:extLst>
              </a:tr>
            </a:tbl>
          </a:graphicData>
        </a:graphic>
      </p:graphicFrame>
      <p:sp>
        <p:nvSpPr>
          <p:cNvPr id="5" name="Rectangle 1">
            <a:extLst>
              <a:ext uri="{FF2B5EF4-FFF2-40B4-BE49-F238E27FC236}">
                <a16:creationId xmlns:a16="http://schemas.microsoft.com/office/drawing/2014/main" id="{B876E4C4-39E5-7242-9821-63700D0E2E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1915" y="1031819"/>
            <a:ext cx="14859311" cy="6924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l-NL" altLang="en-US" sz="1350" dirty="0">
                <a:solidFill>
                  <a:srgbClr val="000000"/>
                </a:solidFill>
                <a:latin typeface="Open Sans"/>
              </a:rPr>
              <a:t>De stof komt uit de college presentaties en Jonathan </a:t>
            </a:r>
            <a:r>
              <a:rPr lang="nl-NL" altLang="en-US" sz="1350" dirty="0" err="1">
                <a:solidFill>
                  <a:srgbClr val="000000"/>
                </a:solidFill>
                <a:latin typeface="Open Sans"/>
              </a:rPr>
              <a:t>Pevsner</a:t>
            </a:r>
            <a:r>
              <a:rPr lang="nl-NL" altLang="en-US" sz="1350" dirty="0">
                <a:solidFill>
                  <a:srgbClr val="000000"/>
                </a:solidFill>
                <a:latin typeface="Open Sans"/>
              </a:rPr>
              <a:t> "</a:t>
            </a:r>
            <a:r>
              <a:rPr lang="nl-NL" altLang="en-US" sz="1350" dirty="0" err="1">
                <a:solidFill>
                  <a:srgbClr val="000000"/>
                </a:solidFill>
                <a:latin typeface="Open Sans"/>
              </a:rPr>
              <a:t>Bioinformatics</a:t>
            </a:r>
            <a:r>
              <a:rPr lang="nl-NL" altLang="en-US" sz="1350" dirty="0">
                <a:solidFill>
                  <a:srgbClr val="000000"/>
                </a:solidFill>
                <a:latin typeface="Open Sans"/>
              </a:rPr>
              <a:t> </a:t>
            </a:r>
            <a:r>
              <a:rPr lang="nl-NL" altLang="en-US" sz="1350" dirty="0" err="1">
                <a:solidFill>
                  <a:srgbClr val="000000"/>
                </a:solidFill>
                <a:latin typeface="Open Sans"/>
              </a:rPr>
              <a:t>and</a:t>
            </a:r>
            <a:r>
              <a:rPr lang="nl-NL" altLang="en-US" sz="1350" dirty="0">
                <a:solidFill>
                  <a:srgbClr val="000000"/>
                </a:solidFill>
                <a:latin typeface="Open Sans"/>
              </a:rPr>
              <a:t> </a:t>
            </a:r>
            <a:r>
              <a:rPr lang="nl-NL" altLang="en-US" sz="1350" dirty="0" err="1">
                <a:solidFill>
                  <a:srgbClr val="000000"/>
                </a:solidFill>
                <a:latin typeface="Open Sans"/>
              </a:rPr>
              <a:t>Functional</a:t>
            </a:r>
            <a:r>
              <a:rPr lang="nl-NL" altLang="en-US" sz="1350" dirty="0">
                <a:solidFill>
                  <a:srgbClr val="000000"/>
                </a:solidFill>
                <a:latin typeface="Open Sans"/>
              </a:rPr>
              <a:t> </a:t>
            </a:r>
            <a:r>
              <a:rPr lang="nl-NL" altLang="en-US" sz="1350" dirty="0" err="1">
                <a:solidFill>
                  <a:srgbClr val="000000"/>
                </a:solidFill>
                <a:latin typeface="Open Sans"/>
              </a:rPr>
              <a:t>Genomics</a:t>
            </a:r>
            <a:r>
              <a:rPr lang="nl-NL" altLang="en-US" sz="1350" dirty="0">
                <a:solidFill>
                  <a:srgbClr val="000000"/>
                </a:solidFill>
                <a:latin typeface="Open Sans"/>
              </a:rPr>
              <a:t>" </a:t>
            </a:r>
          </a:p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l-NL" altLang="en-US" sz="1350" dirty="0">
                <a:solidFill>
                  <a:srgbClr val="000000"/>
                </a:solidFill>
                <a:latin typeface="Open Sans"/>
              </a:rPr>
              <a:t>(</a:t>
            </a:r>
            <a:r>
              <a:rPr lang="nl-NL" altLang="en-US" sz="1350" dirty="0" err="1">
                <a:solidFill>
                  <a:srgbClr val="000000"/>
                </a:solidFill>
                <a:latin typeface="Open Sans"/>
              </a:rPr>
              <a:t>Wiley</a:t>
            </a:r>
            <a:r>
              <a:rPr lang="nl-NL" altLang="en-US" sz="1350" dirty="0">
                <a:solidFill>
                  <a:srgbClr val="000000"/>
                </a:solidFill>
                <a:latin typeface="Open Sans"/>
              </a:rPr>
              <a:t> Blackwell; 3e editie) en een aantal extra papers </a:t>
            </a:r>
          </a:p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l-NL" altLang="en-US" sz="1350" dirty="0">
                <a:solidFill>
                  <a:srgbClr val="000000"/>
                </a:solidFill>
                <a:latin typeface="Open Sans"/>
              </a:rPr>
              <a:t>(deze worden expliciet in de betrokken colleges genoemd, en zijn te vinden onder "achtergrond").</a:t>
            </a:r>
            <a:endParaRPr lang="nl-NL" altLang="en-US" sz="1350" dirty="0">
              <a:latin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F2E023B-8DB8-F74E-AE44-61E1B862E187}"/>
              </a:ext>
            </a:extLst>
          </p:cNvPr>
          <p:cNvSpPr/>
          <p:nvPr/>
        </p:nvSpPr>
        <p:spPr>
          <a:xfrm>
            <a:off x="153350" y="2636912"/>
            <a:ext cx="8990650" cy="63135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58244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B955D3A-EAE2-4BD3-8B24-3F0A3A6FE80C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288421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A5B4632-C963-4296-86F0-79AA9EA5AE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53746" y="303591"/>
            <a:ext cx="3251495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5770" y="637125"/>
            <a:ext cx="2851707" cy="5256371"/>
          </a:xfrm>
        </p:spPr>
        <p:txBody>
          <a:bodyPr>
            <a:normAutofit/>
          </a:bodyPr>
          <a:lstStyle/>
          <a:p>
            <a:r>
              <a:rPr lang="en-US" sz="3600"/>
              <a:t>Sequencing technologies: goals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5D0C5B3-1F2A-4A99-BD5D-56DD153AA0D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0523544"/>
              </p:ext>
            </p:extLst>
          </p:nvPr>
        </p:nvGraphicFramePr>
        <p:xfrm>
          <a:off x="3875238" y="303591"/>
          <a:ext cx="4941519" cy="58967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947351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9092934-1EC9-074A-8BFE-73C7F3FFB909}"/>
              </a:ext>
            </a:extLst>
          </p:cNvPr>
          <p:cNvSpPr/>
          <p:nvPr/>
        </p:nvSpPr>
        <p:spPr>
          <a:xfrm>
            <a:off x="-108520" y="404664"/>
            <a:ext cx="9505056" cy="7920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The read length race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528" y="1340768"/>
            <a:ext cx="8229600" cy="676672"/>
          </a:xfrm>
        </p:spPr>
        <p:txBody>
          <a:bodyPr/>
          <a:lstStyle/>
          <a:p>
            <a:r>
              <a:rPr lang="en-US" dirty="0"/>
              <a:t>Why are longer reads so desirable?</a:t>
            </a:r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060848"/>
            <a:ext cx="6192688" cy="1656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240" y="1700808"/>
            <a:ext cx="1656184" cy="2459742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241" y="4180171"/>
            <a:ext cx="1656184" cy="2489189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 descr="long_reads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4365104"/>
            <a:ext cx="6372200" cy="2002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3001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B9D9AB0-5048-C94F-946F-5A7AF8A42221}"/>
              </a:ext>
            </a:extLst>
          </p:cNvPr>
          <p:cNvSpPr/>
          <p:nvPr/>
        </p:nvSpPr>
        <p:spPr>
          <a:xfrm>
            <a:off x="-180528" y="476672"/>
            <a:ext cx="9505056" cy="7920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Why read pairs?</a:t>
            </a:r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484784"/>
            <a:ext cx="8496944" cy="288032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539552" y="4442336"/>
            <a:ext cx="828092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/>
              <a:t>In Paired-end sequencing, both ends of the DNA fragment are sequenced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/>
              <a:t>Because the distance between each paired read is known, alignment algorithms can use this information to map the reads over repetitive regions more precisely.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387319" y="6536377"/>
            <a:ext cx="13611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www.illumina.com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8443395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99CD6A1-2C86-AA4C-B5F7-58E1B62F5249}"/>
              </a:ext>
            </a:extLst>
          </p:cNvPr>
          <p:cNvSpPr/>
          <p:nvPr/>
        </p:nvSpPr>
        <p:spPr>
          <a:xfrm>
            <a:off x="0" y="476672"/>
            <a:ext cx="9144000" cy="7920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Read pairs versus Mate pairs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9552" y="4442336"/>
            <a:ext cx="828092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/>
              <a:t>Because larger inserts can pair reads across greater distances, they provide a better ability to read through highly repetitive sequences and regions where large structural rearrangements have occurred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387319" y="6536377"/>
            <a:ext cx="13611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www.illumina.com</a:t>
            </a:r>
            <a:endParaRPr lang="en-US" sz="1200" dirty="0"/>
          </a:p>
        </p:txBody>
      </p:sp>
      <p:pic>
        <p:nvPicPr>
          <p:cNvPr id="7" name="Picture 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268760"/>
            <a:ext cx="8280920" cy="28803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493890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122942-F23D-E346-9EDE-1352A1F97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4704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GB" dirty="0"/>
              <a:t>Why does paired end sequencing help assembly?</a:t>
            </a:r>
            <a:br>
              <a:rPr lang="en-GB" dirty="0"/>
            </a:br>
            <a:endParaRPr lang="en-NL" dirty="0"/>
          </a:p>
        </p:txBody>
      </p:sp>
      <p:pic>
        <p:nvPicPr>
          <p:cNvPr id="3074" name="Picture 2" descr="Movie Icon Which Is Designed For All Application Purpose New, New Icons,  Application Icons, Movie Icons PNG and Vector with Transparent Background  for Free Down… | Instagram logo, Graphic design background templates,">
            <a:hlinkClick r:id="rId2"/>
            <a:extLst>
              <a:ext uri="{FF2B5EF4-FFF2-40B4-BE49-F238E27FC236}">
                <a16:creationId xmlns:a16="http://schemas.microsoft.com/office/drawing/2014/main" id="{C3B7FFAC-306D-2542-9F33-D22F31D8FAC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2204864"/>
            <a:ext cx="4525963" cy="452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51591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2" name="Rectangle 70">
            <a:extLst>
              <a:ext uri="{FF2B5EF4-FFF2-40B4-BE49-F238E27FC236}">
                <a16:creationId xmlns:a16="http://schemas.microsoft.com/office/drawing/2014/main" id="{5964CBE2-084A-47DF-A704-CF5F6217B5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76B60F-1E11-1143-9F15-AB1F612A90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1174819"/>
            <a:ext cx="3620096" cy="285836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5400">
                <a:solidFill>
                  <a:schemeClr val="bg1"/>
                </a:solidFill>
              </a:rPr>
              <a:t>Sequencing platforms</a:t>
            </a:r>
          </a:p>
        </p:txBody>
      </p:sp>
      <p:pic>
        <p:nvPicPr>
          <p:cNvPr id="2050" name="Picture 2" descr="NGS for diagnostic Clinisciences">
            <a:extLst>
              <a:ext uri="{FF2B5EF4-FFF2-40B4-BE49-F238E27FC236}">
                <a16:creationId xmlns:a16="http://schemas.microsoft.com/office/drawing/2014/main" id="{FABB87AF-8DF9-BB41-9BB2-7336F02FFF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46" r="29187" b="-1"/>
          <a:stretch/>
        </p:blipFill>
        <p:spPr bwMode="auto">
          <a:xfrm>
            <a:off x="4572000" y="841375"/>
            <a:ext cx="3945731" cy="4707593"/>
          </a:xfrm>
          <a:custGeom>
            <a:avLst/>
            <a:gdLst/>
            <a:ahLst/>
            <a:cxnLst/>
            <a:rect l="l" t="t" r="r" b="b"/>
            <a:pathLst>
              <a:path w="5260975" h="4707593">
                <a:moveTo>
                  <a:pt x="0" y="0"/>
                </a:moveTo>
                <a:lnTo>
                  <a:pt x="5260975" y="0"/>
                </a:lnTo>
                <a:lnTo>
                  <a:pt x="5260975" y="3296937"/>
                </a:lnTo>
                <a:lnTo>
                  <a:pt x="5260975" y="3518571"/>
                </a:lnTo>
                <a:lnTo>
                  <a:pt x="5226503" y="3534000"/>
                </a:lnTo>
                <a:cubicBezTo>
                  <a:pt x="5219783" y="3536785"/>
                  <a:pt x="5212389" y="3538321"/>
                  <a:pt x="5206341" y="3542065"/>
                </a:cubicBezTo>
                <a:cubicBezTo>
                  <a:pt x="5178495" y="3559156"/>
                  <a:pt x="5151515" y="3577591"/>
                  <a:pt x="5123287" y="3594010"/>
                </a:cubicBezTo>
                <a:cubicBezTo>
                  <a:pt x="5094195" y="3611004"/>
                  <a:pt x="5068175" y="3631071"/>
                  <a:pt x="5048107" y="3658244"/>
                </a:cubicBezTo>
                <a:cubicBezTo>
                  <a:pt x="5029480" y="3683496"/>
                  <a:pt x="5011429" y="3709131"/>
                  <a:pt x="4992899" y="3734479"/>
                </a:cubicBezTo>
                <a:cubicBezTo>
                  <a:pt x="4988194" y="3740912"/>
                  <a:pt x="4983873" y="3748498"/>
                  <a:pt x="4977440" y="3752627"/>
                </a:cubicBezTo>
                <a:cubicBezTo>
                  <a:pt x="4964094" y="3761268"/>
                  <a:pt x="4949499" y="3768277"/>
                  <a:pt x="4935193" y="3775382"/>
                </a:cubicBezTo>
                <a:cubicBezTo>
                  <a:pt x="4922903" y="3781431"/>
                  <a:pt x="4909845" y="3785943"/>
                  <a:pt x="4897844" y="3792472"/>
                </a:cubicBezTo>
                <a:cubicBezTo>
                  <a:pt x="4888243" y="3797658"/>
                  <a:pt x="4879697" y="3804859"/>
                  <a:pt x="4870767" y="3811388"/>
                </a:cubicBezTo>
                <a:cubicBezTo>
                  <a:pt x="4862990" y="3817052"/>
                  <a:pt x="4854445" y="3821949"/>
                  <a:pt x="4847916" y="3828767"/>
                </a:cubicBezTo>
                <a:cubicBezTo>
                  <a:pt x="4831977" y="3845281"/>
                  <a:pt x="4815942" y="3861508"/>
                  <a:pt x="4796163" y="3873702"/>
                </a:cubicBezTo>
                <a:cubicBezTo>
                  <a:pt x="4776672" y="3885799"/>
                  <a:pt x="4758237" y="3899338"/>
                  <a:pt x="4738843" y="3911628"/>
                </a:cubicBezTo>
                <a:cubicBezTo>
                  <a:pt x="4719831" y="3923630"/>
                  <a:pt x="4702645" y="3936783"/>
                  <a:pt x="4692755" y="3958099"/>
                </a:cubicBezTo>
                <a:cubicBezTo>
                  <a:pt x="4688339" y="3967508"/>
                  <a:pt x="4682097" y="3977782"/>
                  <a:pt x="4673744" y="3983255"/>
                </a:cubicBezTo>
                <a:cubicBezTo>
                  <a:pt x="4661838" y="3991032"/>
                  <a:pt x="4646764" y="3993817"/>
                  <a:pt x="4633801" y="4000442"/>
                </a:cubicBezTo>
                <a:cubicBezTo>
                  <a:pt x="4618535" y="4008219"/>
                  <a:pt x="4600869" y="4014940"/>
                  <a:pt x="4590499" y="4027326"/>
                </a:cubicBezTo>
                <a:cubicBezTo>
                  <a:pt x="4581281" y="4038368"/>
                  <a:pt x="4571968" y="4047009"/>
                  <a:pt x="4559773" y="4054018"/>
                </a:cubicBezTo>
                <a:cubicBezTo>
                  <a:pt x="4551229" y="4058915"/>
                  <a:pt x="4544892" y="4067844"/>
                  <a:pt x="4536059" y="4071877"/>
                </a:cubicBezTo>
                <a:cubicBezTo>
                  <a:pt x="4524441" y="4077254"/>
                  <a:pt x="4512727" y="4081479"/>
                  <a:pt x="4502549" y="4089832"/>
                </a:cubicBezTo>
                <a:cubicBezTo>
                  <a:pt x="4491987" y="4098473"/>
                  <a:pt x="4479986" y="4105290"/>
                  <a:pt x="4468944" y="4113356"/>
                </a:cubicBezTo>
                <a:cubicBezTo>
                  <a:pt x="4463087" y="4117676"/>
                  <a:pt x="4458286" y="4123341"/>
                  <a:pt x="4452622" y="4127854"/>
                </a:cubicBezTo>
                <a:cubicBezTo>
                  <a:pt x="4442252" y="4136111"/>
                  <a:pt x="4431690" y="4144176"/>
                  <a:pt x="4421032" y="4151953"/>
                </a:cubicBezTo>
                <a:cubicBezTo>
                  <a:pt x="4410375" y="4159731"/>
                  <a:pt x="4400197" y="4168756"/>
                  <a:pt x="4388483" y="4174421"/>
                </a:cubicBezTo>
                <a:cubicBezTo>
                  <a:pt x="4368513" y="4184023"/>
                  <a:pt x="4346717" y="4189784"/>
                  <a:pt x="4327321" y="4200153"/>
                </a:cubicBezTo>
                <a:cubicBezTo>
                  <a:pt x="4307639" y="4210714"/>
                  <a:pt x="4289107" y="4223965"/>
                  <a:pt x="4271633" y="4237983"/>
                </a:cubicBezTo>
                <a:cubicBezTo>
                  <a:pt x="4257807" y="4249025"/>
                  <a:pt x="4244845" y="4259971"/>
                  <a:pt x="4227465" y="4265635"/>
                </a:cubicBezTo>
                <a:cubicBezTo>
                  <a:pt x="4217768" y="4268804"/>
                  <a:pt x="4207591" y="4275717"/>
                  <a:pt x="4201733" y="4283783"/>
                </a:cubicBezTo>
                <a:cubicBezTo>
                  <a:pt x="4189059" y="4301353"/>
                  <a:pt x="4172833" y="4313739"/>
                  <a:pt x="4154494" y="4324301"/>
                </a:cubicBezTo>
                <a:cubicBezTo>
                  <a:pt x="4130010" y="4338511"/>
                  <a:pt x="4105814" y="4353009"/>
                  <a:pt x="4081234" y="4366931"/>
                </a:cubicBezTo>
                <a:cubicBezTo>
                  <a:pt x="4066737" y="4375189"/>
                  <a:pt x="4052335" y="4383926"/>
                  <a:pt x="4036971" y="4389975"/>
                </a:cubicBezTo>
                <a:cubicBezTo>
                  <a:pt x="4005575" y="4402457"/>
                  <a:pt x="3973410" y="4413114"/>
                  <a:pt x="3941725" y="4424733"/>
                </a:cubicBezTo>
                <a:cubicBezTo>
                  <a:pt x="3931355" y="4428477"/>
                  <a:pt x="3921561" y="4433854"/>
                  <a:pt x="3910999" y="4437119"/>
                </a:cubicBezTo>
                <a:cubicBezTo>
                  <a:pt x="3899573" y="4440671"/>
                  <a:pt x="3887285" y="4441727"/>
                  <a:pt x="3875859" y="4445280"/>
                </a:cubicBezTo>
                <a:cubicBezTo>
                  <a:pt x="3856847" y="4451136"/>
                  <a:pt x="3838412" y="4458626"/>
                  <a:pt x="3819401" y="4464579"/>
                </a:cubicBezTo>
                <a:cubicBezTo>
                  <a:pt x="3782723" y="4476005"/>
                  <a:pt x="3745949" y="4486951"/>
                  <a:pt x="3709176" y="4497800"/>
                </a:cubicBezTo>
                <a:cubicBezTo>
                  <a:pt x="3701303" y="4500105"/>
                  <a:pt x="3692757" y="4500393"/>
                  <a:pt x="3684981" y="4502889"/>
                </a:cubicBezTo>
                <a:cubicBezTo>
                  <a:pt x="3664337" y="4509610"/>
                  <a:pt x="3643789" y="4516907"/>
                  <a:pt x="3623338" y="4524300"/>
                </a:cubicBezTo>
                <a:cubicBezTo>
                  <a:pt x="3610953" y="4528813"/>
                  <a:pt x="3598854" y="4534382"/>
                  <a:pt x="3586373" y="4538702"/>
                </a:cubicBezTo>
                <a:cubicBezTo>
                  <a:pt x="3576387" y="4542159"/>
                  <a:pt x="3566113" y="4544847"/>
                  <a:pt x="3555743" y="4546960"/>
                </a:cubicBezTo>
                <a:cubicBezTo>
                  <a:pt x="3546814" y="4548785"/>
                  <a:pt x="3537501" y="4548592"/>
                  <a:pt x="3528667" y="4550801"/>
                </a:cubicBezTo>
                <a:cubicBezTo>
                  <a:pt x="3504759" y="4556753"/>
                  <a:pt x="3481140" y="4563475"/>
                  <a:pt x="3457424" y="4569811"/>
                </a:cubicBezTo>
                <a:cubicBezTo>
                  <a:pt x="3447919" y="4572308"/>
                  <a:pt x="3438221" y="4574133"/>
                  <a:pt x="3429003" y="4577301"/>
                </a:cubicBezTo>
                <a:cubicBezTo>
                  <a:pt x="3404327" y="4585654"/>
                  <a:pt x="3380036" y="4595159"/>
                  <a:pt x="3355264" y="4603033"/>
                </a:cubicBezTo>
                <a:cubicBezTo>
                  <a:pt x="3334717" y="4609562"/>
                  <a:pt x="3313593" y="4614266"/>
                  <a:pt x="3292757" y="4620027"/>
                </a:cubicBezTo>
                <a:cubicBezTo>
                  <a:pt x="3283924" y="4622524"/>
                  <a:pt x="3275475" y="4626077"/>
                  <a:pt x="3266643" y="4628188"/>
                </a:cubicBezTo>
                <a:cubicBezTo>
                  <a:pt x="3246863" y="4632990"/>
                  <a:pt x="3226796" y="4637022"/>
                  <a:pt x="3206921" y="4641823"/>
                </a:cubicBezTo>
                <a:cubicBezTo>
                  <a:pt x="3195590" y="4644607"/>
                  <a:pt x="3184645" y="4649600"/>
                  <a:pt x="3173123" y="4651425"/>
                </a:cubicBezTo>
                <a:cubicBezTo>
                  <a:pt x="3145759" y="4655745"/>
                  <a:pt x="3118203" y="4658817"/>
                  <a:pt x="3090646" y="4662274"/>
                </a:cubicBezTo>
                <a:cubicBezTo>
                  <a:pt x="3062227" y="4665826"/>
                  <a:pt x="3033902" y="4669571"/>
                  <a:pt x="3005480" y="4672739"/>
                </a:cubicBezTo>
                <a:cubicBezTo>
                  <a:pt x="2989926" y="4674372"/>
                  <a:pt x="2974275" y="4674660"/>
                  <a:pt x="2958721" y="4676196"/>
                </a:cubicBezTo>
                <a:cubicBezTo>
                  <a:pt x="2945087" y="4677541"/>
                  <a:pt x="2931549" y="4680037"/>
                  <a:pt x="2917915" y="4681670"/>
                </a:cubicBezTo>
                <a:cubicBezTo>
                  <a:pt x="2906105" y="4683013"/>
                  <a:pt x="2894199" y="4683781"/>
                  <a:pt x="2882389" y="4685126"/>
                </a:cubicBezTo>
                <a:cubicBezTo>
                  <a:pt x="2863475" y="4687334"/>
                  <a:pt x="2844655" y="4689831"/>
                  <a:pt x="2825837" y="4692135"/>
                </a:cubicBezTo>
                <a:cubicBezTo>
                  <a:pt x="2817964" y="4692999"/>
                  <a:pt x="2809706" y="4695399"/>
                  <a:pt x="2802313" y="4693960"/>
                </a:cubicBezTo>
                <a:cubicBezTo>
                  <a:pt x="2783686" y="4690310"/>
                  <a:pt x="2765347" y="4691367"/>
                  <a:pt x="2746816" y="4693863"/>
                </a:cubicBezTo>
                <a:cubicBezTo>
                  <a:pt x="2740479" y="4694728"/>
                  <a:pt x="2733662" y="4694535"/>
                  <a:pt x="2727517" y="4692903"/>
                </a:cubicBezTo>
                <a:cubicBezTo>
                  <a:pt x="2714939" y="4689638"/>
                  <a:pt x="2702745" y="4685029"/>
                  <a:pt x="2690359" y="4680997"/>
                </a:cubicBezTo>
                <a:cubicBezTo>
                  <a:pt x="2689014" y="4680517"/>
                  <a:pt x="2687382" y="4680421"/>
                  <a:pt x="2685943" y="4680133"/>
                </a:cubicBezTo>
                <a:cubicBezTo>
                  <a:pt x="2677781" y="4678500"/>
                  <a:pt x="2669717" y="4676868"/>
                  <a:pt x="2661554" y="4675428"/>
                </a:cubicBezTo>
                <a:cubicBezTo>
                  <a:pt x="2657138" y="4674660"/>
                  <a:pt x="2652625" y="4674564"/>
                  <a:pt x="2648208" y="4673892"/>
                </a:cubicBezTo>
                <a:cubicBezTo>
                  <a:pt x="2631118" y="4671203"/>
                  <a:pt x="2612299" y="4675716"/>
                  <a:pt x="2597512" y="4664099"/>
                </a:cubicBezTo>
                <a:cubicBezTo>
                  <a:pt x="2587911" y="4656609"/>
                  <a:pt x="2578597" y="4658338"/>
                  <a:pt x="2568324" y="4659490"/>
                </a:cubicBezTo>
                <a:cubicBezTo>
                  <a:pt x="2560547" y="4660354"/>
                  <a:pt x="2552577" y="4660065"/>
                  <a:pt x="2544704" y="4660162"/>
                </a:cubicBezTo>
                <a:cubicBezTo>
                  <a:pt x="2530878" y="4660449"/>
                  <a:pt x="2517052" y="4660546"/>
                  <a:pt x="2503225" y="4661026"/>
                </a:cubicBezTo>
                <a:cubicBezTo>
                  <a:pt x="2498808" y="4661218"/>
                  <a:pt x="2494297" y="4663619"/>
                  <a:pt x="2489975" y="4663235"/>
                </a:cubicBezTo>
                <a:cubicBezTo>
                  <a:pt x="2470004" y="4661410"/>
                  <a:pt x="2450033" y="4658529"/>
                  <a:pt x="2430061" y="4656897"/>
                </a:cubicBezTo>
                <a:cubicBezTo>
                  <a:pt x="2418732" y="4655938"/>
                  <a:pt x="2407114" y="4657761"/>
                  <a:pt x="2395880" y="4656417"/>
                </a:cubicBezTo>
                <a:cubicBezTo>
                  <a:pt x="2382919" y="4654881"/>
                  <a:pt x="2370245" y="4650945"/>
                  <a:pt x="2357378" y="4648544"/>
                </a:cubicBezTo>
                <a:cubicBezTo>
                  <a:pt x="2353826" y="4647872"/>
                  <a:pt x="2349889" y="4648736"/>
                  <a:pt x="2346145" y="4648928"/>
                </a:cubicBezTo>
                <a:cubicBezTo>
                  <a:pt x="2341920" y="4649120"/>
                  <a:pt x="2337791" y="4649504"/>
                  <a:pt x="2333567" y="4649600"/>
                </a:cubicBezTo>
                <a:cubicBezTo>
                  <a:pt x="2320700" y="4649793"/>
                  <a:pt x="2307835" y="4649504"/>
                  <a:pt x="2294968" y="4650177"/>
                </a:cubicBezTo>
                <a:cubicBezTo>
                  <a:pt x="2287095" y="4650561"/>
                  <a:pt x="2278839" y="4654497"/>
                  <a:pt x="2271540" y="4653057"/>
                </a:cubicBezTo>
                <a:cubicBezTo>
                  <a:pt x="2256659" y="4650272"/>
                  <a:pt x="2241776" y="4656513"/>
                  <a:pt x="2226895" y="4651329"/>
                </a:cubicBezTo>
                <a:cubicBezTo>
                  <a:pt x="2222285" y="4649793"/>
                  <a:pt x="2215948" y="4653633"/>
                  <a:pt x="2210379" y="4653825"/>
                </a:cubicBezTo>
                <a:cubicBezTo>
                  <a:pt x="2196457" y="4654305"/>
                  <a:pt x="2182535" y="4654209"/>
                  <a:pt x="2168613" y="4654113"/>
                </a:cubicBezTo>
                <a:cubicBezTo>
                  <a:pt x="2156131" y="4654017"/>
                  <a:pt x="2143168" y="4655361"/>
                  <a:pt x="2131167" y="4652673"/>
                </a:cubicBezTo>
                <a:cubicBezTo>
                  <a:pt x="2118588" y="4649793"/>
                  <a:pt x="2107259" y="4650177"/>
                  <a:pt x="2095065" y="4653441"/>
                </a:cubicBezTo>
                <a:cubicBezTo>
                  <a:pt x="2086711" y="4655649"/>
                  <a:pt x="2077878" y="4655938"/>
                  <a:pt x="2069237" y="4656609"/>
                </a:cubicBezTo>
                <a:cubicBezTo>
                  <a:pt x="2059924" y="4657377"/>
                  <a:pt x="2049650" y="4655361"/>
                  <a:pt x="2041201" y="4658529"/>
                </a:cubicBezTo>
                <a:cubicBezTo>
                  <a:pt x="2016044" y="4667939"/>
                  <a:pt x="1990216" y="4669955"/>
                  <a:pt x="1963909" y="4669955"/>
                </a:cubicBezTo>
                <a:cubicBezTo>
                  <a:pt x="1959107" y="4669955"/>
                  <a:pt x="1954210" y="4668612"/>
                  <a:pt x="1949603" y="4667171"/>
                </a:cubicBezTo>
                <a:cubicBezTo>
                  <a:pt x="1922717" y="4658529"/>
                  <a:pt x="1895737" y="4659297"/>
                  <a:pt x="1868373" y="4664578"/>
                </a:cubicBezTo>
                <a:cubicBezTo>
                  <a:pt x="1862708" y="4665731"/>
                  <a:pt x="1856372" y="4665923"/>
                  <a:pt x="1850707" y="4664771"/>
                </a:cubicBezTo>
                <a:cubicBezTo>
                  <a:pt x="1834768" y="4661410"/>
                  <a:pt x="1819309" y="4655841"/>
                  <a:pt x="1803275" y="4653441"/>
                </a:cubicBezTo>
                <a:cubicBezTo>
                  <a:pt x="1776775" y="4649504"/>
                  <a:pt x="1753828" y="4662754"/>
                  <a:pt x="1730112" y="4671396"/>
                </a:cubicBezTo>
                <a:cubicBezTo>
                  <a:pt x="1707548" y="4679557"/>
                  <a:pt x="1688345" y="4697992"/>
                  <a:pt x="1661652" y="4693863"/>
                </a:cubicBezTo>
                <a:cubicBezTo>
                  <a:pt x="1658965" y="4693479"/>
                  <a:pt x="1655988" y="4696071"/>
                  <a:pt x="1653011" y="4696744"/>
                </a:cubicBezTo>
                <a:cubicBezTo>
                  <a:pt x="1644850" y="4698568"/>
                  <a:pt x="1636689" y="4700776"/>
                  <a:pt x="1628431" y="4701641"/>
                </a:cubicBezTo>
                <a:cubicBezTo>
                  <a:pt x="1618350" y="4702793"/>
                  <a:pt x="1608076" y="4702409"/>
                  <a:pt x="1597995" y="4703369"/>
                </a:cubicBezTo>
                <a:cubicBezTo>
                  <a:pt x="1585032" y="4704521"/>
                  <a:pt x="1572263" y="4707593"/>
                  <a:pt x="1559396" y="4707593"/>
                </a:cubicBezTo>
                <a:cubicBezTo>
                  <a:pt x="1549026" y="4707593"/>
                  <a:pt x="1538753" y="4704041"/>
                  <a:pt x="1528480" y="4702312"/>
                </a:cubicBezTo>
                <a:cubicBezTo>
                  <a:pt x="1513981" y="4699912"/>
                  <a:pt x="1498042" y="4700584"/>
                  <a:pt x="1485272" y="4694439"/>
                </a:cubicBezTo>
                <a:cubicBezTo>
                  <a:pt x="1471639" y="4687910"/>
                  <a:pt x="1458676" y="4684934"/>
                  <a:pt x="1444562" y="4686950"/>
                </a:cubicBezTo>
                <a:cubicBezTo>
                  <a:pt x="1439857" y="4687622"/>
                  <a:pt x="1433808" y="4691655"/>
                  <a:pt x="1431696" y="4695783"/>
                </a:cubicBezTo>
                <a:cubicBezTo>
                  <a:pt x="1426991" y="4705001"/>
                  <a:pt x="1420559" y="4706634"/>
                  <a:pt x="1411821" y="4703464"/>
                </a:cubicBezTo>
                <a:cubicBezTo>
                  <a:pt x="1404236" y="4700776"/>
                  <a:pt x="1394922" y="4699432"/>
                  <a:pt x="1389738" y="4694247"/>
                </a:cubicBezTo>
                <a:cubicBezTo>
                  <a:pt x="1375047" y="4679557"/>
                  <a:pt x="1356324" y="4679077"/>
                  <a:pt x="1338081" y="4675141"/>
                </a:cubicBezTo>
                <a:cubicBezTo>
                  <a:pt x="1326945" y="4672739"/>
                  <a:pt x="1316574" y="4672644"/>
                  <a:pt x="1305436" y="4674276"/>
                </a:cubicBezTo>
                <a:cubicBezTo>
                  <a:pt x="1281241" y="4677925"/>
                  <a:pt x="1257717" y="4672739"/>
                  <a:pt x="1234481" y="4666115"/>
                </a:cubicBezTo>
                <a:cubicBezTo>
                  <a:pt x="1219118" y="4661698"/>
                  <a:pt x="1203372" y="4659010"/>
                  <a:pt x="1188106" y="4654497"/>
                </a:cubicBezTo>
                <a:cubicBezTo>
                  <a:pt x="1176680" y="4651041"/>
                  <a:pt x="1165255" y="4646912"/>
                  <a:pt x="1154790" y="4641343"/>
                </a:cubicBezTo>
                <a:cubicBezTo>
                  <a:pt x="1139618" y="4633181"/>
                  <a:pt x="1126369" y="4620891"/>
                  <a:pt x="1107069" y="4624156"/>
                </a:cubicBezTo>
                <a:cubicBezTo>
                  <a:pt x="1090074" y="4627036"/>
                  <a:pt x="1074713" y="4620988"/>
                  <a:pt x="1059158" y="4615227"/>
                </a:cubicBezTo>
                <a:cubicBezTo>
                  <a:pt x="1047732" y="4611002"/>
                  <a:pt x="1036308" y="4606681"/>
                  <a:pt x="1024496" y="4603993"/>
                </a:cubicBezTo>
                <a:cubicBezTo>
                  <a:pt x="1010478" y="4600824"/>
                  <a:pt x="994635" y="4602169"/>
                  <a:pt x="982153" y="4596311"/>
                </a:cubicBezTo>
                <a:cubicBezTo>
                  <a:pt x="969095" y="4590166"/>
                  <a:pt x="958246" y="4594295"/>
                  <a:pt x="946628" y="4596024"/>
                </a:cubicBezTo>
                <a:cubicBezTo>
                  <a:pt x="928097" y="4598712"/>
                  <a:pt x="909661" y="4603705"/>
                  <a:pt x="890939" y="4597368"/>
                </a:cubicBezTo>
                <a:cubicBezTo>
                  <a:pt x="868184" y="4589687"/>
                  <a:pt x="845620" y="4581430"/>
                  <a:pt x="822769" y="4574133"/>
                </a:cubicBezTo>
                <a:cubicBezTo>
                  <a:pt x="813934" y="4571347"/>
                  <a:pt x="804431" y="4570195"/>
                  <a:pt x="795212" y="4568947"/>
                </a:cubicBezTo>
                <a:cubicBezTo>
                  <a:pt x="786476" y="4567891"/>
                  <a:pt x="776010" y="4570579"/>
                  <a:pt x="769288" y="4566547"/>
                </a:cubicBezTo>
                <a:cubicBezTo>
                  <a:pt x="752005" y="4556178"/>
                  <a:pt x="734243" y="4551089"/>
                  <a:pt x="714271" y="4551089"/>
                </a:cubicBezTo>
                <a:cubicBezTo>
                  <a:pt x="706781" y="4551089"/>
                  <a:pt x="699484" y="4546768"/>
                  <a:pt x="691900" y="4545999"/>
                </a:cubicBezTo>
                <a:cubicBezTo>
                  <a:pt x="681529" y="4545040"/>
                  <a:pt x="669623" y="4542447"/>
                  <a:pt x="660598" y="4546096"/>
                </a:cubicBezTo>
                <a:cubicBezTo>
                  <a:pt x="639379" y="4554737"/>
                  <a:pt x="622193" y="4547536"/>
                  <a:pt x="603662" y="4538991"/>
                </a:cubicBezTo>
                <a:cubicBezTo>
                  <a:pt x="585418" y="4530541"/>
                  <a:pt x="566215" y="4523821"/>
                  <a:pt x="546821" y="4518251"/>
                </a:cubicBezTo>
                <a:cubicBezTo>
                  <a:pt x="539524" y="4516235"/>
                  <a:pt x="530787" y="4519596"/>
                  <a:pt x="522721" y="4520267"/>
                </a:cubicBezTo>
                <a:cubicBezTo>
                  <a:pt x="519840" y="4520460"/>
                  <a:pt x="516671" y="4520748"/>
                  <a:pt x="514080" y="4519788"/>
                </a:cubicBezTo>
                <a:cubicBezTo>
                  <a:pt x="489020" y="4510570"/>
                  <a:pt x="463575" y="4503561"/>
                  <a:pt x="436404" y="4508361"/>
                </a:cubicBezTo>
                <a:cubicBezTo>
                  <a:pt x="433908" y="4508842"/>
                  <a:pt x="431123" y="4507786"/>
                  <a:pt x="428626" y="4507114"/>
                </a:cubicBezTo>
                <a:cubicBezTo>
                  <a:pt x="416432" y="4503657"/>
                  <a:pt x="404526" y="4498184"/>
                  <a:pt x="392141" y="4496936"/>
                </a:cubicBezTo>
                <a:cubicBezTo>
                  <a:pt x="361608" y="4493864"/>
                  <a:pt x="330884" y="4492615"/>
                  <a:pt x="300157" y="4490599"/>
                </a:cubicBezTo>
                <a:cubicBezTo>
                  <a:pt x="298237" y="4490503"/>
                  <a:pt x="296221" y="4490503"/>
                  <a:pt x="294493" y="4489831"/>
                </a:cubicBezTo>
                <a:cubicBezTo>
                  <a:pt x="283163" y="4485702"/>
                  <a:pt x="273274" y="4487047"/>
                  <a:pt x="263671" y="4494919"/>
                </a:cubicBezTo>
                <a:cubicBezTo>
                  <a:pt x="259447" y="4498376"/>
                  <a:pt x="253686" y="4500200"/>
                  <a:pt x="248406" y="4502121"/>
                </a:cubicBezTo>
                <a:cubicBezTo>
                  <a:pt x="240628" y="4505002"/>
                  <a:pt x="232659" y="4507786"/>
                  <a:pt x="224594" y="4509610"/>
                </a:cubicBezTo>
                <a:cubicBezTo>
                  <a:pt x="216624" y="4511338"/>
                  <a:pt x="208079" y="4513738"/>
                  <a:pt x="200398" y="4512395"/>
                </a:cubicBezTo>
                <a:cubicBezTo>
                  <a:pt x="186572" y="4509994"/>
                  <a:pt x="173417" y="4504618"/>
                  <a:pt x="159783" y="4501064"/>
                </a:cubicBezTo>
                <a:cubicBezTo>
                  <a:pt x="155079" y="4499816"/>
                  <a:pt x="149893" y="4500009"/>
                  <a:pt x="144997" y="4499912"/>
                </a:cubicBezTo>
                <a:cubicBezTo>
                  <a:pt x="133763" y="4499625"/>
                  <a:pt x="122241" y="4502409"/>
                  <a:pt x="112064" y="4494440"/>
                </a:cubicBezTo>
                <a:cubicBezTo>
                  <a:pt x="102655" y="4486951"/>
                  <a:pt x="93148" y="4489158"/>
                  <a:pt x="83259" y="4494824"/>
                </a:cubicBezTo>
                <a:cubicBezTo>
                  <a:pt x="76154" y="4498857"/>
                  <a:pt x="68090" y="4502025"/>
                  <a:pt x="60120" y="4503561"/>
                </a:cubicBezTo>
                <a:cubicBezTo>
                  <a:pt x="49174" y="4505673"/>
                  <a:pt x="38324" y="4506538"/>
                  <a:pt x="26514" y="4505289"/>
                </a:cubicBezTo>
                <a:cubicBezTo>
                  <a:pt x="18161" y="4504425"/>
                  <a:pt x="11343" y="4504041"/>
                  <a:pt x="4814" y="4498952"/>
                </a:cubicBezTo>
                <a:cubicBezTo>
                  <a:pt x="3759" y="4498184"/>
                  <a:pt x="1839" y="4497992"/>
                  <a:pt x="398" y="4498089"/>
                </a:cubicBezTo>
                <a:lnTo>
                  <a:pt x="0" y="4498087"/>
                </a:lnTo>
                <a:close/>
              </a:path>
            </a:pathLst>
          </a:custGeom>
          <a:noFill/>
          <a:effectLst>
            <a:outerShdw blurRad="381000" dist="152400" dir="5400000" algn="t" rotWithShape="0">
              <a:prstClr val="black">
                <a:alpha val="1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53" name="Freeform: Shape 72">
            <a:extLst>
              <a:ext uri="{FF2B5EF4-FFF2-40B4-BE49-F238E27FC236}">
                <a16:creationId xmlns:a16="http://schemas.microsoft.com/office/drawing/2014/main" id="{686A5CBB-E03B-4019-8BCD-78975D39E4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0" y="4138312"/>
            <a:ext cx="3945731" cy="1410656"/>
          </a:xfrm>
          <a:custGeom>
            <a:avLst/>
            <a:gdLst>
              <a:gd name="connsiteX0" fmla="*/ 5260975 w 5260975"/>
              <a:gd name="connsiteY0" fmla="*/ 0 h 1410656"/>
              <a:gd name="connsiteX1" fmla="*/ 5260975 w 5260975"/>
              <a:gd name="connsiteY1" fmla="*/ 221634 h 1410656"/>
              <a:gd name="connsiteX2" fmla="*/ 5226503 w 5260975"/>
              <a:gd name="connsiteY2" fmla="*/ 237063 h 1410656"/>
              <a:gd name="connsiteX3" fmla="*/ 5206341 w 5260975"/>
              <a:gd name="connsiteY3" fmla="*/ 245128 h 1410656"/>
              <a:gd name="connsiteX4" fmla="*/ 5123287 w 5260975"/>
              <a:gd name="connsiteY4" fmla="*/ 297073 h 1410656"/>
              <a:gd name="connsiteX5" fmla="*/ 5048107 w 5260975"/>
              <a:gd name="connsiteY5" fmla="*/ 361307 h 1410656"/>
              <a:gd name="connsiteX6" fmla="*/ 4992899 w 5260975"/>
              <a:gd name="connsiteY6" fmla="*/ 437542 h 1410656"/>
              <a:gd name="connsiteX7" fmla="*/ 4977440 w 5260975"/>
              <a:gd name="connsiteY7" fmla="*/ 455690 h 1410656"/>
              <a:gd name="connsiteX8" fmla="*/ 4935193 w 5260975"/>
              <a:gd name="connsiteY8" fmla="*/ 478445 h 1410656"/>
              <a:gd name="connsiteX9" fmla="*/ 4897844 w 5260975"/>
              <a:gd name="connsiteY9" fmla="*/ 495535 h 1410656"/>
              <a:gd name="connsiteX10" fmla="*/ 4870767 w 5260975"/>
              <a:gd name="connsiteY10" fmla="*/ 514451 h 1410656"/>
              <a:gd name="connsiteX11" fmla="*/ 4847916 w 5260975"/>
              <a:gd name="connsiteY11" fmla="*/ 531830 h 1410656"/>
              <a:gd name="connsiteX12" fmla="*/ 4796163 w 5260975"/>
              <a:gd name="connsiteY12" fmla="*/ 576765 h 1410656"/>
              <a:gd name="connsiteX13" fmla="*/ 4738843 w 5260975"/>
              <a:gd name="connsiteY13" fmla="*/ 614691 h 1410656"/>
              <a:gd name="connsiteX14" fmla="*/ 4692755 w 5260975"/>
              <a:gd name="connsiteY14" fmla="*/ 661162 h 1410656"/>
              <a:gd name="connsiteX15" fmla="*/ 4673744 w 5260975"/>
              <a:gd name="connsiteY15" fmla="*/ 686318 h 1410656"/>
              <a:gd name="connsiteX16" fmla="*/ 4633801 w 5260975"/>
              <a:gd name="connsiteY16" fmla="*/ 703505 h 1410656"/>
              <a:gd name="connsiteX17" fmla="*/ 4590499 w 5260975"/>
              <a:gd name="connsiteY17" fmla="*/ 730389 h 1410656"/>
              <a:gd name="connsiteX18" fmla="*/ 4559773 w 5260975"/>
              <a:gd name="connsiteY18" fmla="*/ 757081 h 1410656"/>
              <a:gd name="connsiteX19" fmla="*/ 4536059 w 5260975"/>
              <a:gd name="connsiteY19" fmla="*/ 774940 h 1410656"/>
              <a:gd name="connsiteX20" fmla="*/ 4502549 w 5260975"/>
              <a:gd name="connsiteY20" fmla="*/ 792895 h 1410656"/>
              <a:gd name="connsiteX21" fmla="*/ 4468944 w 5260975"/>
              <a:gd name="connsiteY21" fmla="*/ 816419 h 1410656"/>
              <a:gd name="connsiteX22" fmla="*/ 4452622 w 5260975"/>
              <a:gd name="connsiteY22" fmla="*/ 830917 h 1410656"/>
              <a:gd name="connsiteX23" fmla="*/ 4421032 w 5260975"/>
              <a:gd name="connsiteY23" fmla="*/ 855016 h 1410656"/>
              <a:gd name="connsiteX24" fmla="*/ 4388483 w 5260975"/>
              <a:gd name="connsiteY24" fmla="*/ 877484 h 1410656"/>
              <a:gd name="connsiteX25" fmla="*/ 4327321 w 5260975"/>
              <a:gd name="connsiteY25" fmla="*/ 903216 h 1410656"/>
              <a:gd name="connsiteX26" fmla="*/ 4271633 w 5260975"/>
              <a:gd name="connsiteY26" fmla="*/ 941046 h 1410656"/>
              <a:gd name="connsiteX27" fmla="*/ 4227465 w 5260975"/>
              <a:gd name="connsiteY27" fmla="*/ 968698 h 1410656"/>
              <a:gd name="connsiteX28" fmla="*/ 4201733 w 5260975"/>
              <a:gd name="connsiteY28" fmla="*/ 986846 h 1410656"/>
              <a:gd name="connsiteX29" fmla="*/ 4154494 w 5260975"/>
              <a:gd name="connsiteY29" fmla="*/ 1027364 h 1410656"/>
              <a:gd name="connsiteX30" fmla="*/ 4081234 w 5260975"/>
              <a:gd name="connsiteY30" fmla="*/ 1069994 h 1410656"/>
              <a:gd name="connsiteX31" fmla="*/ 4036971 w 5260975"/>
              <a:gd name="connsiteY31" fmla="*/ 1093038 h 1410656"/>
              <a:gd name="connsiteX32" fmla="*/ 3941725 w 5260975"/>
              <a:gd name="connsiteY32" fmla="*/ 1127796 h 1410656"/>
              <a:gd name="connsiteX33" fmla="*/ 3910999 w 5260975"/>
              <a:gd name="connsiteY33" fmla="*/ 1140182 h 1410656"/>
              <a:gd name="connsiteX34" fmla="*/ 3875859 w 5260975"/>
              <a:gd name="connsiteY34" fmla="*/ 1148343 h 1410656"/>
              <a:gd name="connsiteX35" fmla="*/ 3819401 w 5260975"/>
              <a:gd name="connsiteY35" fmla="*/ 1167642 h 1410656"/>
              <a:gd name="connsiteX36" fmla="*/ 3709176 w 5260975"/>
              <a:gd name="connsiteY36" fmla="*/ 1200863 h 1410656"/>
              <a:gd name="connsiteX37" fmla="*/ 3684981 w 5260975"/>
              <a:gd name="connsiteY37" fmla="*/ 1205952 h 1410656"/>
              <a:gd name="connsiteX38" fmla="*/ 3623338 w 5260975"/>
              <a:gd name="connsiteY38" fmla="*/ 1227363 h 1410656"/>
              <a:gd name="connsiteX39" fmla="*/ 3586373 w 5260975"/>
              <a:gd name="connsiteY39" fmla="*/ 1241765 h 1410656"/>
              <a:gd name="connsiteX40" fmla="*/ 3555743 w 5260975"/>
              <a:gd name="connsiteY40" fmla="*/ 1250023 h 1410656"/>
              <a:gd name="connsiteX41" fmla="*/ 3528667 w 5260975"/>
              <a:gd name="connsiteY41" fmla="*/ 1253864 h 1410656"/>
              <a:gd name="connsiteX42" fmla="*/ 3457424 w 5260975"/>
              <a:gd name="connsiteY42" fmla="*/ 1272874 h 1410656"/>
              <a:gd name="connsiteX43" fmla="*/ 3429003 w 5260975"/>
              <a:gd name="connsiteY43" fmla="*/ 1280364 h 1410656"/>
              <a:gd name="connsiteX44" fmla="*/ 3355264 w 5260975"/>
              <a:gd name="connsiteY44" fmla="*/ 1306096 h 1410656"/>
              <a:gd name="connsiteX45" fmla="*/ 3292757 w 5260975"/>
              <a:gd name="connsiteY45" fmla="*/ 1323090 h 1410656"/>
              <a:gd name="connsiteX46" fmla="*/ 3266643 w 5260975"/>
              <a:gd name="connsiteY46" fmla="*/ 1331251 h 1410656"/>
              <a:gd name="connsiteX47" fmla="*/ 3206921 w 5260975"/>
              <a:gd name="connsiteY47" fmla="*/ 1344886 h 1410656"/>
              <a:gd name="connsiteX48" fmla="*/ 3173123 w 5260975"/>
              <a:gd name="connsiteY48" fmla="*/ 1354488 h 1410656"/>
              <a:gd name="connsiteX49" fmla="*/ 3090646 w 5260975"/>
              <a:gd name="connsiteY49" fmla="*/ 1365337 h 1410656"/>
              <a:gd name="connsiteX50" fmla="*/ 3005480 w 5260975"/>
              <a:gd name="connsiteY50" fmla="*/ 1375802 h 1410656"/>
              <a:gd name="connsiteX51" fmla="*/ 2958721 w 5260975"/>
              <a:gd name="connsiteY51" fmla="*/ 1379259 h 1410656"/>
              <a:gd name="connsiteX52" fmla="*/ 2917915 w 5260975"/>
              <a:gd name="connsiteY52" fmla="*/ 1384733 h 1410656"/>
              <a:gd name="connsiteX53" fmla="*/ 2882389 w 5260975"/>
              <a:gd name="connsiteY53" fmla="*/ 1388189 h 1410656"/>
              <a:gd name="connsiteX54" fmla="*/ 2825837 w 5260975"/>
              <a:gd name="connsiteY54" fmla="*/ 1395198 h 1410656"/>
              <a:gd name="connsiteX55" fmla="*/ 2802313 w 5260975"/>
              <a:gd name="connsiteY55" fmla="*/ 1397023 h 1410656"/>
              <a:gd name="connsiteX56" fmla="*/ 2746816 w 5260975"/>
              <a:gd name="connsiteY56" fmla="*/ 1396926 h 1410656"/>
              <a:gd name="connsiteX57" fmla="*/ 2727517 w 5260975"/>
              <a:gd name="connsiteY57" fmla="*/ 1395966 h 1410656"/>
              <a:gd name="connsiteX58" fmla="*/ 2690359 w 5260975"/>
              <a:gd name="connsiteY58" fmla="*/ 1384060 h 1410656"/>
              <a:gd name="connsiteX59" fmla="*/ 2685943 w 5260975"/>
              <a:gd name="connsiteY59" fmla="*/ 1383196 h 1410656"/>
              <a:gd name="connsiteX60" fmla="*/ 2661554 w 5260975"/>
              <a:gd name="connsiteY60" fmla="*/ 1378491 h 1410656"/>
              <a:gd name="connsiteX61" fmla="*/ 2648208 w 5260975"/>
              <a:gd name="connsiteY61" fmla="*/ 1376955 h 1410656"/>
              <a:gd name="connsiteX62" fmla="*/ 2597512 w 5260975"/>
              <a:gd name="connsiteY62" fmla="*/ 1367162 h 1410656"/>
              <a:gd name="connsiteX63" fmla="*/ 2568324 w 5260975"/>
              <a:gd name="connsiteY63" fmla="*/ 1362553 h 1410656"/>
              <a:gd name="connsiteX64" fmla="*/ 2544704 w 5260975"/>
              <a:gd name="connsiteY64" fmla="*/ 1363225 h 1410656"/>
              <a:gd name="connsiteX65" fmla="*/ 2503225 w 5260975"/>
              <a:gd name="connsiteY65" fmla="*/ 1364089 h 1410656"/>
              <a:gd name="connsiteX66" fmla="*/ 2489975 w 5260975"/>
              <a:gd name="connsiteY66" fmla="*/ 1366298 h 1410656"/>
              <a:gd name="connsiteX67" fmla="*/ 2430061 w 5260975"/>
              <a:gd name="connsiteY67" fmla="*/ 1359960 h 1410656"/>
              <a:gd name="connsiteX68" fmla="*/ 2395880 w 5260975"/>
              <a:gd name="connsiteY68" fmla="*/ 1359480 h 1410656"/>
              <a:gd name="connsiteX69" fmla="*/ 2357378 w 5260975"/>
              <a:gd name="connsiteY69" fmla="*/ 1351607 h 1410656"/>
              <a:gd name="connsiteX70" fmla="*/ 2346145 w 5260975"/>
              <a:gd name="connsiteY70" fmla="*/ 1351991 h 1410656"/>
              <a:gd name="connsiteX71" fmla="*/ 2333567 w 5260975"/>
              <a:gd name="connsiteY71" fmla="*/ 1352663 h 1410656"/>
              <a:gd name="connsiteX72" fmla="*/ 2294968 w 5260975"/>
              <a:gd name="connsiteY72" fmla="*/ 1353240 h 1410656"/>
              <a:gd name="connsiteX73" fmla="*/ 2271540 w 5260975"/>
              <a:gd name="connsiteY73" fmla="*/ 1356120 h 1410656"/>
              <a:gd name="connsiteX74" fmla="*/ 2226895 w 5260975"/>
              <a:gd name="connsiteY74" fmla="*/ 1354392 h 1410656"/>
              <a:gd name="connsiteX75" fmla="*/ 2210379 w 5260975"/>
              <a:gd name="connsiteY75" fmla="*/ 1356888 h 1410656"/>
              <a:gd name="connsiteX76" fmla="*/ 2168613 w 5260975"/>
              <a:gd name="connsiteY76" fmla="*/ 1357176 h 1410656"/>
              <a:gd name="connsiteX77" fmla="*/ 2131167 w 5260975"/>
              <a:gd name="connsiteY77" fmla="*/ 1355736 h 1410656"/>
              <a:gd name="connsiteX78" fmla="*/ 2095065 w 5260975"/>
              <a:gd name="connsiteY78" fmla="*/ 1356504 h 1410656"/>
              <a:gd name="connsiteX79" fmla="*/ 2069237 w 5260975"/>
              <a:gd name="connsiteY79" fmla="*/ 1359672 h 1410656"/>
              <a:gd name="connsiteX80" fmla="*/ 2041201 w 5260975"/>
              <a:gd name="connsiteY80" fmla="*/ 1361592 h 1410656"/>
              <a:gd name="connsiteX81" fmla="*/ 1963909 w 5260975"/>
              <a:gd name="connsiteY81" fmla="*/ 1373018 h 1410656"/>
              <a:gd name="connsiteX82" fmla="*/ 1949603 w 5260975"/>
              <a:gd name="connsiteY82" fmla="*/ 1370234 h 1410656"/>
              <a:gd name="connsiteX83" fmla="*/ 1868373 w 5260975"/>
              <a:gd name="connsiteY83" fmla="*/ 1367641 h 1410656"/>
              <a:gd name="connsiteX84" fmla="*/ 1850707 w 5260975"/>
              <a:gd name="connsiteY84" fmla="*/ 1367834 h 1410656"/>
              <a:gd name="connsiteX85" fmla="*/ 1803275 w 5260975"/>
              <a:gd name="connsiteY85" fmla="*/ 1356504 h 1410656"/>
              <a:gd name="connsiteX86" fmla="*/ 1730112 w 5260975"/>
              <a:gd name="connsiteY86" fmla="*/ 1374459 h 1410656"/>
              <a:gd name="connsiteX87" fmla="*/ 1661652 w 5260975"/>
              <a:gd name="connsiteY87" fmla="*/ 1396926 h 1410656"/>
              <a:gd name="connsiteX88" fmla="*/ 1653011 w 5260975"/>
              <a:gd name="connsiteY88" fmla="*/ 1399807 h 1410656"/>
              <a:gd name="connsiteX89" fmla="*/ 1628431 w 5260975"/>
              <a:gd name="connsiteY89" fmla="*/ 1404704 h 1410656"/>
              <a:gd name="connsiteX90" fmla="*/ 1597995 w 5260975"/>
              <a:gd name="connsiteY90" fmla="*/ 1406432 h 1410656"/>
              <a:gd name="connsiteX91" fmla="*/ 1559396 w 5260975"/>
              <a:gd name="connsiteY91" fmla="*/ 1410656 h 1410656"/>
              <a:gd name="connsiteX92" fmla="*/ 1528480 w 5260975"/>
              <a:gd name="connsiteY92" fmla="*/ 1405375 h 1410656"/>
              <a:gd name="connsiteX93" fmla="*/ 1485272 w 5260975"/>
              <a:gd name="connsiteY93" fmla="*/ 1397502 h 1410656"/>
              <a:gd name="connsiteX94" fmla="*/ 1444562 w 5260975"/>
              <a:gd name="connsiteY94" fmla="*/ 1390013 h 1410656"/>
              <a:gd name="connsiteX95" fmla="*/ 1431696 w 5260975"/>
              <a:gd name="connsiteY95" fmla="*/ 1398846 h 1410656"/>
              <a:gd name="connsiteX96" fmla="*/ 1411821 w 5260975"/>
              <a:gd name="connsiteY96" fmla="*/ 1406527 h 1410656"/>
              <a:gd name="connsiteX97" fmla="*/ 1389738 w 5260975"/>
              <a:gd name="connsiteY97" fmla="*/ 1397310 h 1410656"/>
              <a:gd name="connsiteX98" fmla="*/ 1338081 w 5260975"/>
              <a:gd name="connsiteY98" fmla="*/ 1378204 h 1410656"/>
              <a:gd name="connsiteX99" fmla="*/ 1305436 w 5260975"/>
              <a:gd name="connsiteY99" fmla="*/ 1377339 h 1410656"/>
              <a:gd name="connsiteX100" fmla="*/ 1234481 w 5260975"/>
              <a:gd name="connsiteY100" fmla="*/ 1369178 h 1410656"/>
              <a:gd name="connsiteX101" fmla="*/ 1188106 w 5260975"/>
              <a:gd name="connsiteY101" fmla="*/ 1357560 h 1410656"/>
              <a:gd name="connsiteX102" fmla="*/ 1154790 w 5260975"/>
              <a:gd name="connsiteY102" fmla="*/ 1344406 h 1410656"/>
              <a:gd name="connsiteX103" fmla="*/ 1107069 w 5260975"/>
              <a:gd name="connsiteY103" fmla="*/ 1327219 h 1410656"/>
              <a:gd name="connsiteX104" fmla="*/ 1059158 w 5260975"/>
              <a:gd name="connsiteY104" fmla="*/ 1318290 h 1410656"/>
              <a:gd name="connsiteX105" fmla="*/ 1024496 w 5260975"/>
              <a:gd name="connsiteY105" fmla="*/ 1307056 h 1410656"/>
              <a:gd name="connsiteX106" fmla="*/ 982153 w 5260975"/>
              <a:gd name="connsiteY106" fmla="*/ 1299374 h 1410656"/>
              <a:gd name="connsiteX107" fmla="*/ 946628 w 5260975"/>
              <a:gd name="connsiteY107" fmla="*/ 1299087 h 1410656"/>
              <a:gd name="connsiteX108" fmla="*/ 890939 w 5260975"/>
              <a:gd name="connsiteY108" fmla="*/ 1300431 h 1410656"/>
              <a:gd name="connsiteX109" fmla="*/ 822769 w 5260975"/>
              <a:gd name="connsiteY109" fmla="*/ 1277196 h 1410656"/>
              <a:gd name="connsiteX110" fmla="*/ 795212 w 5260975"/>
              <a:gd name="connsiteY110" fmla="*/ 1272010 h 1410656"/>
              <a:gd name="connsiteX111" fmla="*/ 769288 w 5260975"/>
              <a:gd name="connsiteY111" fmla="*/ 1269610 h 1410656"/>
              <a:gd name="connsiteX112" fmla="*/ 714271 w 5260975"/>
              <a:gd name="connsiteY112" fmla="*/ 1254152 h 1410656"/>
              <a:gd name="connsiteX113" fmla="*/ 691900 w 5260975"/>
              <a:gd name="connsiteY113" fmla="*/ 1249062 h 1410656"/>
              <a:gd name="connsiteX114" fmla="*/ 660598 w 5260975"/>
              <a:gd name="connsiteY114" fmla="*/ 1249159 h 1410656"/>
              <a:gd name="connsiteX115" fmla="*/ 603662 w 5260975"/>
              <a:gd name="connsiteY115" fmla="*/ 1242054 h 1410656"/>
              <a:gd name="connsiteX116" fmla="*/ 546821 w 5260975"/>
              <a:gd name="connsiteY116" fmla="*/ 1221314 h 1410656"/>
              <a:gd name="connsiteX117" fmla="*/ 522721 w 5260975"/>
              <a:gd name="connsiteY117" fmla="*/ 1223330 h 1410656"/>
              <a:gd name="connsiteX118" fmla="*/ 514080 w 5260975"/>
              <a:gd name="connsiteY118" fmla="*/ 1222851 h 1410656"/>
              <a:gd name="connsiteX119" fmla="*/ 436404 w 5260975"/>
              <a:gd name="connsiteY119" fmla="*/ 1211424 h 1410656"/>
              <a:gd name="connsiteX120" fmla="*/ 428626 w 5260975"/>
              <a:gd name="connsiteY120" fmla="*/ 1210177 h 1410656"/>
              <a:gd name="connsiteX121" fmla="*/ 392141 w 5260975"/>
              <a:gd name="connsiteY121" fmla="*/ 1199999 h 1410656"/>
              <a:gd name="connsiteX122" fmla="*/ 300157 w 5260975"/>
              <a:gd name="connsiteY122" fmla="*/ 1193662 h 1410656"/>
              <a:gd name="connsiteX123" fmla="*/ 294493 w 5260975"/>
              <a:gd name="connsiteY123" fmla="*/ 1192894 h 1410656"/>
              <a:gd name="connsiteX124" fmla="*/ 263671 w 5260975"/>
              <a:gd name="connsiteY124" fmla="*/ 1197982 h 1410656"/>
              <a:gd name="connsiteX125" fmla="*/ 248406 w 5260975"/>
              <a:gd name="connsiteY125" fmla="*/ 1205184 h 1410656"/>
              <a:gd name="connsiteX126" fmla="*/ 224594 w 5260975"/>
              <a:gd name="connsiteY126" fmla="*/ 1212673 h 1410656"/>
              <a:gd name="connsiteX127" fmla="*/ 200398 w 5260975"/>
              <a:gd name="connsiteY127" fmla="*/ 1215458 h 1410656"/>
              <a:gd name="connsiteX128" fmla="*/ 159783 w 5260975"/>
              <a:gd name="connsiteY128" fmla="*/ 1204127 h 1410656"/>
              <a:gd name="connsiteX129" fmla="*/ 144997 w 5260975"/>
              <a:gd name="connsiteY129" fmla="*/ 1202975 h 1410656"/>
              <a:gd name="connsiteX130" fmla="*/ 112064 w 5260975"/>
              <a:gd name="connsiteY130" fmla="*/ 1197503 h 1410656"/>
              <a:gd name="connsiteX131" fmla="*/ 83259 w 5260975"/>
              <a:gd name="connsiteY131" fmla="*/ 1197887 h 1410656"/>
              <a:gd name="connsiteX132" fmla="*/ 60120 w 5260975"/>
              <a:gd name="connsiteY132" fmla="*/ 1206624 h 1410656"/>
              <a:gd name="connsiteX133" fmla="*/ 26514 w 5260975"/>
              <a:gd name="connsiteY133" fmla="*/ 1208352 h 1410656"/>
              <a:gd name="connsiteX134" fmla="*/ 4814 w 5260975"/>
              <a:gd name="connsiteY134" fmla="*/ 1202015 h 1410656"/>
              <a:gd name="connsiteX135" fmla="*/ 398 w 5260975"/>
              <a:gd name="connsiteY135" fmla="*/ 1201152 h 1410656"/>
              <a:gd name="connsiteX136" fmla="*/ 0 w 5260975"/>
              <a:gd name="connsiteY136" fmla="*/ 1201150 h 1410656"/>
              <a:gd name="connsiteX137" fmla="*/ 0 w 5260975"/>
              <a:gd name="connsiteY137" fmla="*/ 1004512 h 1410656"/>
              <a:gd name="connsiteX138" fmla="*/ 30355 w 5260975"/>
              <a:gd name="connsiteY138" fmla="*/ 1002784 h 1410656"/>
              <a:gd name="connsiteX139" fmla="*/ 52151 w 5260975"/>
              <a:gd name="connsiteY139" fmla="*/ 997695 h 1410656"/>
              <a:gd name="connsiteX140" fmla="*/ 64248 w 5260975"/>
              <a:gd name="connsiteY140" fmla="*/ 994430 h 1410656"/>
              <a:gd name="connsiteX141" fmla="*/ 126370 w 5260975"/>
              <a:gd name="connsiteY141" fmla="*/ 985405 h 1410656"/>
              <a:gd name="connsiteX142" fmla="*/ 154022 w 5260975"/>
              <a:gd name="connsiteY142" fmla="*/ 975708 h 1410656"/>
              <a:gd name="connsiteX143" fmla="*/ 161512 w 5260975"/>
              <a:gd name="connsiteY143" fmla="*/ 974268 h 1410656"/>
              <a:gd name="connsiteX144" fmla="*/ 202510 w 5260975"/>
              <a:gd name="connsiteY144" fmla="*/ 978300 h 1410656"/>
              <a:gd name="connsiteX145" fmla="*/ 233235 w 5260975"/>
              <a:gd name="connsiteY145" fmla="*/ 993950 h 1410656"/>
              <a:gd name="connsiteX146" fmla="*/ 239188 w 5260975"/>
              <a:gd name="connsiteY146" fmla="*/ 999231 h 1410656"/>
              <a:gd name="connsiteX147" fmla="*/ 324834 w 5260975"/>
              <a:gd name="connsiteY147" fmla="*/ 997407 h 1410656"/>
              <a:gd name="connsiteX148" fmla="*/ 337987 w 5260975"/>
              <a:gd name="connsiteY148" fmla="*/ 995198 h 1410656"/>
              <a:gd name="connsiteX149" fmla="*/ 401550 w 5260975"/>
              <a:gd name="connsiteY149" fmla="*/ 1004416 h 1410656"/>
              <a:gd name="connsiteX150" fmla="*/ 420081 w 5260975"/>
              <a:gd name="connsiteY150" fmla="*/ 1006240 h 1410656"/>
              <a:gd name="connsiteX151" fmla="*/ 486523 w 5260975"/>
              <a:gd name="connsiteY151" fmla="*/ 1014498 h 1410656"/>
              <a:gd name="connsiteX152" fmla="*/ 495932 w 5260975"/>
              <a:gd name="connsiteY152" fmla="*/ 1006817 h 1410656"/>
              <a:gd name="connsiteX153" fmla="*/ 523009 w 5260975"/>
              <a:gd name="connsiteY153" fmla="*/ 987517 h 1410656"/>
              <a:gd name="connsiteX154" fmla="*/ 576393 w 5260975"/>
              <a:gd name="connsiteY154" fmla="*/ 970427 h 1410656"/>
              <a:gd name="connsiteX155" fmla="*/ 590892 w 5260975"/>
              <a:gd name="connsiteY155" fmla="*/ 971387 h 1410656"/>
              <a:gd name="connsiteX156" fmla="*/ 627569 w 5260975"/>
              <a:gd name="connsiteY156" fmla="*/ 999904 h 1410656"/>
              <a:gd name="connsiteX157" fmla="*/ 645429 w 5260975"/>
              <a:gd name="connsiteY157" fmla="*/ 1011329 h 1410656"/>
              <a:gd name="connsiteX158" fmla="*/ 696125 w 5260975"/>
              <a:gd name="connsiteY158" fmla="*/ 1032356 h 1410656"/>
              <a:gd name="connsiteX159" fmla="*/ 700349 w 5260975"/>
              <a:gd name="connsiteY159" fmla="*/ 1036197 h 1410656"/>
              <a:gd name="connsiteX160" fmla="*/ 737795 w 5260975"/>
              <a:gd name="connsiteY160" fmla="*/ 1081804 h 1410656"/>
              <a:gd name="connsiteX161" fmla="*/ 746244 w 5260975"/>
              <a:gd name="connsiteY161" fmla="*/ 1089581 h 1410656"/>
              <a:gd name="connsiteX162" fmla="*/ 756422 w 5260975"/>
              <a:gd name="connsiteY162" fmla="*/ 1101680 h 1410656"/>
              <a:gd name="connsiteX163" fmla="*/ 788202 w 5260975"/>
              <a:gd name="connsiteY163" fmla="*/ 1125108 h 1410656"/>
              <a:gd name="connsiteX164" fmla="*/ 827569 w 5260975"/>
              <a:gd name="connsiteY164" fmla="*/ 1132596 h 1410656"/>
              <a:gd name="connsiteX165" fmla="*/ 875097 w 5260975"/>
              <a:gd name="connsiteY165" fmla="*/ 1144022 h 1410656"/>
              <a:gd name="connsiteX166" fmla="*/ 894972 w 5260975"/>
              <a:gd name="connsiteY166" fmla="*/ 1151704 h 1410656"/>
              <a:gd name="connsiteX167" fmla="*/ 948260 w 5260975"/>
              <a:gd name="connsiteY167" fmla="*/ 1166298 h 1410656"/>
              <a:gd name="connsiteX168" fmla="*/ 986282 w 5260975"/>
              <a:gd name="connsiteY168" fmla="*/ 1178588 h 1410656"/>
              <a:gd name="connsiteX169" fmla="*/ 1041107 w 5260975"/>
              <a:gd name="connsiteY169" fmla="*/ 1185789 h 1410656"/>
              <a:gd name="connsiteX170" fmla="*/ 1067703 w 5260975"/>
              <a:gd name="connsiteY170" fmla="*/ 1186076 h 1410656"/>
              <a:gd name="connsiteX171" fmla="*/ 1116574 w 5260975"/>
              <a:gd name="connsiteY171" fmla="*/ 1222946 h 1410656"/>
              <a:gd name="connsiteX172" fmla="*/ 1155557 w 5260975"/>
              <a:gd name="connsiteY172" fmla="*/ 1247335 h 1410656"/>
              <a:gd name="connsiteX173" fmla="*/ 1196556 w 5260975"/>
              <a:gd name="connsiteY173" fmla="*/ 1235525 h 1410656"/>
              <a:gd name="connsiteX174" fmla="*/ 1207693 w 5260975"/>
              <a:gd name="connsiteY174" fmla="*/ 1224387 h 1410656"/>
              <a:gd name="connsiteX175" fmla="*/ 1274904 w 5260975"/>
              <a:gd name="connsiteY175" fmla="*/ 1213826 h 1410656"/>
              <a:gd name="connsiteX176" fmla="*/ 1370919 w 5260975"/>
              <a:gd name="connsiteY176" fmla="*/ 1213442 h 1410656"/>
              <a:gd name="connsiteX177" fmla="*/ 1530593 w 5260975"/>
              <a:gd name="connsiteY177" fmla="*/ 1189437 h 1410656"/>
              <a:gd name="connsiteX178" fmla="*/ 1558436 w 5260975"/>
              <a:gd name="connsiteY178" fmla="*/ 1178299 h 1410656"/>
              <a:gd name="connsiteX179" fmla="*/ 1589737 w 5260975"/>
              <a:gd name="connsiteY179" fmla="*/ 1175515 h 1410656"/>
              <a:gd name="connsiteX180" fmla="*/ 1601740 w 5260975"/>
              <a:gd name="connsiteY180" fmla="*/ 1182333 h 1410656"/>
              <a:gd name="connsiteX181" fmla="*/ 1654259 w 5260975"/>
              <a:gd name="connsiteY181" fmla="*/ 1192510 h 1410656"/>
              <a:gd name="connsiteX182" fmla="*/ 1664246 w 5260975"/>
              <a:gd name="connsiteY182" fmla="*/ 1192702 h 1410656"/>
              <a:gd name="connsiteX183" fmla="*/ 1698427 w 5260975"/>
              <a:gd name="connsiteY183" fmla="*/ 1188381 h 1410656"/>
              <a:gd name="connsiteX184" fmla="*/ 1730112 w 5260975"/>
              <a:gd name="connsiteY184" fmla="*/ 1185885 h 1410656"/>
              <a:gd name="connsiteX185" fmla="*/ 1809996 w 5260975"/>
              <a:gd name="connsiteY185" fmla="*/ 1194046 h 1410656"/>
              <a:gd name="connsiteX186" fmla="*/ 1871254 w 5260975"/>
              <a:gd name="connsiteY186" fmla="*/ 1192126 h 1410656"/>
              <a:gd name="connsiteX187" fmla="*/ 1899482 w 5260975"/>
              <a:gd name="connsiteY187" fmla="*/ 1194046 h 1410656"/>
              <a:gd name="connsiteX188" fmla="*/ 1915420 w 5260975"/>
              <a:gd name="connsiteY188" fmla="*/ 1196927 h 1410656"/>
              <a:gd name="connsiteX189" fmla="*/ 1951522 w 5260975"/>
              <a:gd name="connsiteY189" fmla="*/ 1216994 h 1410656"/>
              <a:gd name="connsiteX190" fmla="*/ 1971302 w 5260975"/>
              <a:gd name="connsiteY190" fmla="*/ 1221507 h 1410656"/>
              <a:gd name="connsiteX191" fmla="*/ 2030831 w 5260975"/>
              <a:gd name="connsiteY191" fmla="*/ 1221123 h 1410656"/>
              <a:gd name="connsiteX192" fmla="*/ 2120125 w 5260975"/>
              <a:gd name="connsiteY192" fmla="*/ 1190878 h 1410656"/>
              <a:gd name="connsiteX193" fmla="*/ 2129439 w 5260975"/>
              <a:gd name="connsiteY193" fmla="*/ 1186845 h 1410656"/>
              <a:gd name="connsiteX194" fmla="*/ 2174854 w 5260975"/>
              <a:gd name="connsiteY194" fmla="*/ 1181852 h 1410656"/>
              <a:gd name="connsiteX195" fmla="*/ 2205674 w 5260975"/>
              <a:gd name="connsiteY195" fmla="*/ 1188669 h 1410656"/>
              <a:gd name="connsiteX196" fmla="*/ 2247634 w 5260975"/>
              <a:gd name="connsiteY196" fmla="*/ 1202784 h 1410656"/>
              <a:gd name="connsiteX197" fmla="*/ 2285367 w 5260975"/>
              <a:gd name="connsiteY197" fmla="*/ 1214594 h 1410656"/>
              <a:gd name="connsiteX198" fmla="*/ 2312827 w 5260975"/>
              <a:gd name="connsiteY198" fmla="*/ 1227939 h 1410656"/>
              <a:gd name="connsiteX199" fmla="*/ 2375622 w 5260975"/>
              <a:gd name="connsiteY199" fmla="*/ 1237733 h 1410656"/>
              <a:gd name="connsiteX200" fmla="*/ 2382151 w 5260975"/>
              <a:gd name="connsiteY200" fmla="*/ 1239365 h 1410656"/>
              <a:gd name="connsiteX201" fmla="*/ 2429390 w 5260975"/>
              <a:gd name="connsiteY201" fmla="*/ 1227459 h 1410656"/>
              <a:gd name="connsiteX202" fmla="*/ 2486134 w 5260975"/>
              <a:gd name="connsiteY202" fmla="*/ 1215362 h 1410656"/>
              <a:gd name="connsiteX203" fmla="*/ 2506394 w 5260975"/>
              <a:gd name="connsiteY203" fmla="*/ 1219490 h 1410656"/>
              <a:gd name="connsiteX204" fmla="*/ 2534142 w 5260975"/>
              <a:gd name="connsiteY204" fmla="*/ 1225347 h 1410656"/>
              <a:gd name="connsiteX205" fmla="*/ 2559874 w 5260975"/>
              <a:gd name="connsiteY205" fmla="*/ 1222275 h 1410656"/>
              <a:gd name="connsiteX206" fmla="*/ 2575525 w 5260975"/>
              <a:gd name="connsiteY206" fmla="*/ 1221987 h 1410656"/>
              <a:gd name="connsiteX207" fmla="*/ 2646960 w 5260975"/>
              <a:gd name="connsiteY207" fmla="*/ 1257896 h 1410656"/>
              <a:gd name="connsiteX208" fmla="*/ 2665107 w 5260975"/>
              <a:gd name="connsiteY208" fmla="*/ 1260873 h 1410656"/>
              <a:gd name="connsiteX209" fmla="*/ 2675381 w 5260975"/>
              <a:gd name="connsiteY209" fmla="*/ 1265290 h 1410656"/>
              <a:gd name="connsiteX210" fmla="*/ 2737311 w 5260975"/>
              <a:gd name="connsiteY210" fmla="*/ 1309841 h 1410656"/>
              <a:gd name="connsiteX211" fmla="*/ 2763619 w 5260975"/>
              <a:gd name="connsiteY211" fmla="*/ 1318866 h 1410656"/>
              <a:gd name="connsiteX212" fmla="*/ 2792519 w 5260975"/>
              <a:gd name="connsiteY212" fmla="*/ 1317041 h 1410656"/>
              <a:gd name="connsiteX213" fmla="*/ 2809226 w 5260975"/>
              <a:gd name="connsiteY213" fmla="*/ 1313777 h 1410656"/>
              <a:gd name="connsiteX214" fmla="*/ 2850705 w 5260975"/>
              <a:gd name="connsiteY214" fmla="*/ 1285452 h 1410656"/>
              <a:gd name="connsiteX215" fmla="*/ 2874324 w 5260975"/>
              <a:gd name="connsiteY215" fmla="*/ 1286413 h 1410656"/>
              <a:gd name="connsiteX216" fmla="*/ 2911194 w 5260975"/>
              <a:gd name="connsiteY216" fmla="*/ 1305903 h 1410656"/>
              <a:gd name="connsiteX217" fmla="*/ 2978116 w 5260975"/>
              <a:gd name="connsiteY217" fmla="*/ 1314641 h 1410656"/>
              <a:gd name="connsiteX218" fmla="*/ 3012106 w 5260975"/>
              <a:gd name="connsiteY218" fmla="*/ 1287373 h 1410656"/>
              <a:gd name="connsiteX219" fmla="*/ 3029676 w 5260975"/>
              <a:gd name="connsiteY219" fmla="*/ 1261161 h 1410656"/>
              <a:gd name="connsiteX220" fmla="*/ 3080469 w 5260975"/>
              <a:gd name="connsiteY220" fmla="*/ 1230724 h 1410656"/>
              <a:gd name="connsiteX221" fmla="*/ 3092567 w 5260975"/>
              <a:gd name="connsiteY221" fmla="*/ 1242054 h 1410656"/>
              <a:gd name="connsiteX222" fmla="*/ 3129821 w 5260975"/>
              <a:gd name="connsiteY222" fmla="*/ 1246855 h 1410656"/>
              <a:gd name="connsiteX223" fmla="*/ 3170147 w 5260975"/>
              <a:gd name="connsiteY223" fmla="*/ 1246471 h 1410656"/>
              <a:gd name="connsiteX224" fmla="*/ 3240429 w 5260975"/>
              <a:gd name="connsiteY224" fmla="*/ 1251559 h 1410656"/>
              <a:gd name="connsiteX225" fmla="*/ 3287189 w 5260975"/>
              <a:gd name="connsiteY225" fmla="*/ 1222466 h 1410656"/>
              <a:gd name="connsiteX226" fmla="*/ 3305049 w 5260975"/>
              <a:gd name="connsiteY226" fmla="*/ 1210465 h 1410656"/>
              <a:gd name="connsiteX227" fmla="*/ 3321755 w 5260975"/>
              <a:gd name="connsiteY227" fmla="*/ 1202784 h 1410656"/>
              <a:gd name="connsiteX228" fmla="*/ 3341055 w 5260975"/>
              <a:gd name="connsiteY228" fmla="*/ 1198463 h 1410656"/>
              <a:gd name="connsiteX229" fmla="*/ 3387621 w 5260975"/>
              <a:gd name="connsiteY229" fmla="*/ 1182140 h 1410656"/>
              <a:gd name="connsiteX230" fmla="*/ 3413161 w 5260975"/>
              <a:gd name="connsiteY230" fmla="*/ 1166105 h 1410656"/>
              <a:gd name="connsiteX231" fmla="*/ 3470579 w 5260975"/>
              <a:gd name="connsiteY231" fmla="*/ 1150647 h 1410656"/>
              <a:gd name="connsiteX232" fmla="*/ 3509657 w 5260975"/>
              <a:gd name="connsiteY232" fmla="*/ 1136821 h 1410656"/>
              <a:gd name="connsiteX233" fmla="*/ 3550847 w 5260975"/>
              <a:gd name="connsiteY233" fmla="*/ 1113009 h 1410656"/>
              <a:gd name="connsiteX234" fmla="*/ 3556608 w 5260975"/>
              <a:gd name="connsiteY234" fmla="*/ 1109361 h 1410656"/>
              <a:gd name="connsiteX235" fmla="*/ 3570435 w 5260975"/>
              <a:gd name="connsiteY235" fmla="*/ 1093710 h 1410656"/>
              <a:gd name="connsiteX236" fmla="*/ 3590501 w 5260975"/>
              <a:gd name="connsiteY236" fmla="*/ 1039846 h 1410656"/>
              <a:gd name="connsiteX237" fmla="*/ 3596263 w 5260975"/>
              <a:gd name="connsiteY237" fmla="*/ 1028900 h 1410656"/>
              <a:gd name="connsiteX238" fmla="*/ 3648591 w 5260975"/>
              <a:gd name="connsiteY238" fmla="*/ 992030 h 1410656"/>
              <a:gd name="connsiteX239" fmla="*/ 3667986 w 5260975"/>
              <a:gd name="connsiteY239" fmla="*/ 995487 h 1410656"/>
              <a:gd name="connsiteX240" fmla="*/ 3689397 w 5260975"/>
              <a:gd name="connsiteY240" fmla="*/ 1007585 h 1410656"/>
              <a:gd name="connsiteX241" fmla="*/ 3736349 w 5260975"/>
              <a:gd name="connsiteY241" fmla="*/ 1010753 h 1410656"/>
              <a:gd name="connsiteX242" fmla="*/ 3753919 w 5260975"/>
              <a:gd name="connsiteY242" fmla="*/ 1004513 h 1410656"/>
              <a:gd name="connsiteX243" fmla="*/ 3784643 w 5260975"/>
              <a:gd name="connsiteY243" fmla="*/ 987710 h 1410656"/>
              <a:gd name="connsiteX244" fmla="*/ 3808359 w 5260975"/>
              <a:gd name="connsiteY244" fmla="*/ 961689 h 1410656"/>
              <a:gd name="connsiteX245" fmla="*/ 3842829 w 5260975"/>
              <a:gd name="connsiteY245" fmla="*/ 918674 h 1410656"/>
              <a:gd name="connsiteX246" fmla="*/ 3908983 w 5260975"/>
              <a:gd name="connsiteY246" fmla="*/ 902256 h 1410656"/>
              <a:gd name="connsiteX247" fmla="*/ 3934428 w 5260975"/>
              <a:gd name="connsiteY247" fmla="*/ 896783 h 1410656"/>
              <a:gd name="connsiteX248" fmla="*/ 4026987 w 5260975"/>
              <a:gd name="connsiteY248" fmla="*/ 873835 h 1410656"/>
              <a:gd name="connsiteX249" fmla="*/ 4035051 w 5260975"/>
              <a:gd name="connsiteY249" fmla="*/ 873067 h 1410656"/>
              <a:gd name="connsiteX250" fmla="*/ 4099189 w 5260975"/>
              <a:gd name="connsiteY250" fmla="*/ 846664 h 1410656"/>
              <a:gd name="connsiteX251" fmla="*/ 4114647 w 5260975"/>
              <a:gd name="connsiteY251" fmla="*/ 840134 h 1410656"/>
              <a:gd name="connsiteX252" fmla="*/ 4133563 w 5260975"/>
              <a:gd name="connsiteY252" fmla="*/ 823427 h 1410656"/>
              <a:gd name="connsiteX253" fmla="*/ 4151039 w 5260975"/>
              <a:gd name="connsiteY253" fmla="*/ 776284 h 1410656"/>
              <a:gd name="connsiteX254" fmla="*/ 4171489 w 5260975"/>
              <a:gd name="connsiteY254" fmla="*/ 754776 h 1410656"/>
              <a:gd name="connsiteX255" fmla="*/ 4186372 w 5260975"/>
              <a:gd name="connsiteY255" fmla="*/ 741718 h 1410656"/>
              <a:gd name="connsiteX256" fmla="*/ 4199429 w 5260975"/>
              <a:gd name="connsiteY256" fmla="*/ 721940 h 1410656"/>
              <a:gd name="connsiteX257" fmla="*/ 4212487 w 5260975"/>
              <a:gd name="connsiteY257" fmla="*/ 674604 h 1410656"/>
              <a:gd name="connsiteX258" fmla="*/ 4232555 w 5260975"/>
              <a:gd name="connsiteY258" fmla="*/ 632645 h 1410656"/>
              <a:gd name="connsiteX259" fmla="*/ 4268657 w 5260975"/>
              <a:gd name="connsiteY259" fmla="*/ 609410 h 1410656"/>
              <a:gd name="connsiteX260" fmla="*/ 4291028 w 5260975"/>
              <a:gd name="connsiteY260" fmla="*/ 597216 h 1410656"/>
              <a:gd name="connsiteX261" fmla="*/ 4379651 w 5260975"/>
              <a:gd name="connsiteY261" fmla="*/ 609506 h 1410656"/>
              <a:gd name="connsiteX262" fmla="*/ 4440139 w 5260975"/>
              <a:gd name="connsiteY262" fmla="*/ 621507 h 1410656"/>
              <a:gd name="connsiteX263" fmla="*/ 4460015 w 5260975"/>
              <a:gd name="connsiteY263" fmla="*/ 616899 h 1410656"/>
              <a:gd name="connsiteX264" fmla="*/ 4516183 w 5260975"/>
              <a:gd name="connsiteY264" fmla="*/ 577724 h 1410656"/>
              <a:gd name="connsiteX265" fmla="*/ 4571681 w 5260975"/>
              <a:gd name="connsiteY265" fmla="*/ 560250 h 1410656"/>
              <a:gd name="connsiteX266" fmla="*/ 4613447 w 5260975"/>
              <a:gd name="connsiteY266" fmla="*/ 555257 h 1410656"/>
              <a:gd name="connsiteX267" fmla="*/ 4649355 w 5260975"/>
              <a:gd name="connsiteY267" fmla="*/ 551417 h 1410656"/>
              <a:gd name="connsiteX268" fmla="*/ 4692467 w 5260975"/>
              <a:gd name="connsiteY268" fmla="*/ 540663 h 1410656"/>
              <a:gd name="connsiteX269" fmla="*/ 4716855 w 5260975"/>
              <a:gd name="connsiteY269" fmla="*/ 528949 h 1410656"/>
              <a:gd name="connsiteX270" fmla="*/ 4755645 w 5260975"/>
              <a:gd name="connsiteY270" fmla="*/ 512147 h 1410656"/>
              <a:gd name="connsiteX271" fmla="*/ 4795395 w 5260975"/>
              <a:gd name="connsiteY271" fmla="*/ 490351 h 1410656"/>
              <a:gd name="connsiteX272" fmla="*/ 4825928 w 5260975"/>
              <a:gd name="connsiteY272" fmla="*/ 459818 h 1410656"/>
              <a:gd name="connsiteX273" fmla="*/ 4842347 w 5260975"/>
              <a:gd name="connsiteY273" fmla="*/ 434086 h 1410656"/>
              <a:gd name="connsiteX274" fmla="*/ 4890451 w 5260975"/>
              <a:gd name="connsiteY274" fmla="*/ 397216 h 1410656"/>
              <a:gd name="connsiteX275" fmla="*/ 4933945 w 5260975"/>
              <a:gd name="connsiteY275" fmla="*/ 327701 h 1410656"/>
              <a:gd name="connsiteX276" fmla="*/ 4961214 w 5260975"/>
              <a:gd name="connsiteY276" fmla="*/ 298801 h 1410656"/>
              <a:gd name="connsiteX277" fmla="*/ 4976672 w 5260975"/>
              <a:gd name="connsiteY277" fmla="*/ 290639 h 1410656"/>
              <a:gd name="connsiteX278" fmla="*/ 5002979 w 5260975"/>
              <a:gd name="connsiteY278" fmla="*/ 270573 h 1410656"/>
              <a:gd name="connsiteX279" fmla="*/ 5018535 w 5260975"/>
              <a:gd name="connsiteY279" fmla="*/ 255690 h 1410656"/>
              <a:gd name="connsiteX280" fmla="*/ 5061069 w 5260975"/>
              <a:gd name="connsiteY280" fmla="*/ 200961 h 1410656"/>
              <a:gd name="connsiteX281" fmla="*/ 5074127 w 5260975"/>
              <a:gd name="connsiteY281" fmla="*/ 184735 h 1410656"/>
              <a:gd name="connsiteX282" fmla="*/ 5101108 w 5260975"/>
              <a:gd name="connsiteY282" fmla="*/ 156891 h 1410656"/>
              <a:gd name="connsiteX283" fmla="*/ 5112918 w 5260975"/>
              <a:gd name="connsiteY283" fmla="*/ 148441 h 1410656"/>
              <a:gd name="connsiteX284" fmla="*/ 5133753 w 5260975"/>
              <a:gd name="connsiteY284" fmla="*/ 125782 h 1410656"/>
              <a:gd name="connsiteX285" fmla="*/ 5183393 w 5260975"/>
              <a:gd name="connsiteY285" fmla="*/ 66348 h 1410656"/>
              <a:gd name="connsiteX286" fmla="*/ 5204709 w 5260975"/>
              <a:gd name="connsiteY286" fmla="*/ 33030 h 1410656"/>
              <a:gd name="connsiteX287" fmla="*/ 5247243 w 5260975"/>
              <a:gd name="connsiteY287" fmla="*/ 8451 h 1410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</a:cxnLst>
            <a:rect l="l" t="t" r="r" b="b"/>
            <a:pathLst>
              <a:path w="5260975" h="1410656">
                <a:moveTo>
                  <a:pt x="5260975" y="0"/>
                </a:moveTo>
                <a:lnTo>
                  <a:pt x="5260975" y="221634"/>
                </a:lnTo>
                <a:lnTo>
                  <a:pt x="5226503" y="237063"/>
                </a:lnTo>
                <a:cubicBezTo>
                  <a:pt x="5219783" y="239848"/>
                  <a:pt x="5212389" y="241384"/>
                  <a:pt x="5206341" y="245128"/>
                </a:cubicBezTo>
                <a:cubicBezTo>
                  <a:pt x="5178495" y="262219"/>
                  <a:pt x="5151515" y="280654"/>
                  <a:pt x="5123287" y="297073"/>
                </a:cubicBezTo>
                <a:cubicBezTo>
                  <a:pt x="5094195" y="314067"/>
                  <a:pt x="5068175" y="334134"/>
                  <a:pt x="5048107" y="361307"/>
                </a:cubicBezTo>
                <a:cubicBezTo>
                  <a:pt x="5029480" y="386559"/>
                  <a:pt x="5011429" y="412194"/>
                  <a:pt x="4992899" y="437542"/>
                </a:cubicBezTo>
                <a:cubicBezTo>
                  <a:pt x="4988194" y="443975"/>
                  <a:pt x="4983873" y="451561"/>
                  <a:pt x="4977440" y="455690"/>
                </a:cubicBezTo>
                <a:cubicBezTo>
                  <a:pt x="4964094" y="464331"/>
                  <a:pt x="4949499" y="471340"/>
                  <a:pt x="4935193" y="478445"/>
                </a:cubicBezTo>
                <a:cubicBezTo>
                  <a:pt x="4922903" y="484494"/>
                  <a:pt x="4909845" y="489006"/>
                  <a:pt x="4897844" y="495535"/>
                </a:cubicBezTo>
                <a:cubicBezTo>
                  <a:pt x="4888243" y="500721"/>
                  <a:pt x="4879697" y="507922"/>
                  <a:pt x="4870767" y="514451"/>
                </a:cubicBezTo>
                <a:cubicBezTo>
                  <a:pt x="4862990" y="520115"/>
                  <a:pt x="4854445" y="525012"/>
                  <a:pt x="4847916" y="531830"/>
                </a:cubicBezTo>
                <a:cubicBezTo>
                  <a:pt x="4831977" y="548344"/>
                  <a:pt x="4815942" y="564571"/>
                  <a:pt x="4796163" y="576765"/>
                </a:cubicBezTo>
                <a:cubicBezTo>
                  <a:pt x="4776672" y="588862"/>
                  <a:pt x="4758237" y="602401"/>
                  <a:pt x="4738843" y="614691"/>
                </a:cubicBezTo>
                <a:cubicBezTo>
                  <a:pt x="4719831" y="626693"/>
                  <a:pt x="4702645" y="639846"/>
                  <a:pt x="4692755" y="661162"/>
                </a:cubicBezTo>
                <a:cubicBezTo>
                  <a:pt x="4688339" y="670571"/>
                  <a:pt x="4682097" y="680845"/>
                  <a:pt x="4673744" y="686318"/>
                </a:cubicBezTo>
                <a:cubicBezTo>
                  <a:pt x="4661838" y="694095"/>
                  <a:pt x="4646764" y="696880"/>
                  <a:pt x="4633801" y="703505"/>
                </a:cubicBezTo>
                <a:cubicBezTo>
                  <a:pt x="4618535" y="711282"/>
                  <a:pt x="4600869" y="718003"/>
                  <a:pt x="4590499" y="730389"/>
                </a:cubicBezTo>
                <a:cubicBezTo>
                  <a:pt x="4581281" y="741431"/>
                  <a:pt x="4571968" y="750072"/>
                  <a:pt x="4559773" y="757081"/>
                </a:cubicBezTo>
                <a:cubicBezTo>
                  <a:pt x="4551229" y="761978"/>
                  <a:pt x="4544892" y="770907"/>
                  <a:pt x="4536059" y="774940"/>
                </a:cubicBezTo>
                <a:cubicBezTo>
                  <a:pt x="4524441" y="780317"/>
                  <a:pt x="4512727" y="784542"/>
                  <a:pt x="4502549" y="792895"/>
                </a:cubicBezTo>
                <a:cubicBezTo>
                  <a:pt x="4491987" y="801536"/>
                  <a:pt x="4479986" y="808353"/>
                  <a:pt x="4468944" y="816419"/>
                </a:cubicBezTo>
                <a:cubicBezTo>
                  <a:pt x="4463087" y="820739"/>
                  <a:pt x="4458286" y="826404"/>
                  <a:pt x="4452622" y="830917"/>
                </a:cubicBezTo>
                <a:cubicBezTo>
                  <a:pt x="4442252" y="839174"/>
                  <a:pt x="4431690" y="847239"/>
                  <a:pt x="4421032" y="855016"/>
                </a:cubicBezTo>
                <a:cubicBezTo>
                  <a:pt x="4410375" y="862794"/>
                  <a:pt x="4400197" y="871819"/>
                  <a:pt x="4388483" y="877484"/>
                </a:cubicBezTo>
                <a:cubicBezTo>
                  <a:pt x="4368513" y="887086"/>
                  <a:pt x="4346717" y="892847"/>
                  <a:pt x="4327321" y="903216"/>
                </a:cubicBezTo>
                <a:cubicBezTo>
                  <a:pt x="4307639" y="913777"/>
                  <a:pt x="4289107" y="927028"/>
                  <a:pt x="4271633" y="941046"/>
                </a:cubicBezTo>
                <a:cubicBezTo>
                  <a:pt x="4257807" y="952088"/>
                  <a:pt x="4244845" y="963034"/>
                  <a:pt x="4227465" y="968698"/>
                </a:cubicBezTo>
                <a:cubicBezTo>
                  <a:pt x="4217768" y="971867"/>
                  <a:pt x="4207591" y="978780"/>
                  <a:pt x="4201733" y="986846"/>
                </a:cubicBezTo>
                <a:cubicBezTo>
                  <a:pt x="4189059" y="1004416"/>
                  <a:pt x="4172833" y="1016802"/>
                  <a:pt x="4154494" y="1027364"/>
                </a:cubicBezTo>
                <a:cubicBezTo>
                  <a:pt x="4130010" y="1041574"/>
                  <a:pt x="4105814" y="1056072"/>
                  <a:pt x="4081234" y="1069994"/>
                </a:cubicBezTo>
                <a:cubicBezTo>
                  <a:pt x="4066737" y="1078252"/>
                  <a:pt x="4052335" y="1086989"/>
                  <a:pt x="4036971" y="1093038"/>
                </a:cubicBezTo>
                <a:cubicBezTo>
                  <a:pt x="4005575" y="1105520"/>
                  <a:pt x="3973410" y="1116177"/>
                  <a:pt x="3941725" y="1127796"/>
                </a:cubicBezTo>
                <a:cubicBezTo>
                  <a:pt x="3931355" y="1131540"/>
                  <a:pt x="3921561" y="1136917"/>
                  <a:pt x="3910999" y="1140182"/>
                </a:cubicBezTo>
                <a:cubicBezTo>
                  <a:pt x="3899573" y="1143734"/>
                  <a:pt x="3887285" y="1144790"/>
                  <a:pt x="3875859" y="1148343"/>
                </a:cubicBezTo>
                <a:cubicBezTo>
                  <a:pt x="3856847" y="1154199"/>
                  <a:pt x="3838412" y="1161689"/>
                  <a:pt x="3819401" y="1167642"/>
                </a:cubicBezTo>
                <a:cubicBezTo>
                  <a:pt x="3782723" y="1179068"/>
                  <a:pt x="3745949" y="1190014"/>
                  <a:pt x="3709176" y="1200863"/>
                </a:cubicBezTo>
                <a:cubicBezTo>
                  <a:pt x="3701303" y="1203168"/>
                  <a:pt x="3692757" y="1203456"/>
                  <a:pt x="3684981" y="1205952"/>
                </a:cubicBezTo>
                <a:cubicBezTo>
                  <a:pt x="3664337" y="1212673"/>
                  <a:pt x="3643789" y="1219970"/>
                  <a:pt x="3623338" y="1227363"/>
                </a:cubicBezTo>
                <a:cubicBezTo>
                  <a:pt x="3610953" y="1231876"/>
                  <a:pt x="3598854" y="1237445"/>
                  <a:pt x="3586373" y="1241765"/>
                </a:cubicBezTo>
                <a:cubicBezTo>
                  <a:pt x="3576387" y="1245222"/>
                  <a:pt x="3566113" y="1247910"/>
                  <a:pt x="3555743" y="1250023"/>
                </a:cubicBezTo>
                <a:cubicBezTo>
                  <a:pt x="3546814" y="1251848"/>
                  <a:pt x="3537501" y="1251655"/>
                  <a:pt x="3528667" y="1253864"/>
                </a:cubicBezTo>
                <a:cubicBezTo>
                  <a:pt x="3504759" y="1259816"/>
                  <a:pt x="3481140" y="1266538"/>
                  <a:pt x="3457424" y="1272874"/>
                </a:cubicBezTo>
                <a:cubicBezTo>
                  <a:pt x="3447919" y="1275371"/>
                  <a:pt x="3438221" y="1277196"/>
                  <a:pt x="3429003" y="1280364"/>
                </a:cubicBezTo>
                <a:cubicBezTo>
                  <a:pt x="3404327" y="1288717"/>
                  <a:pt x="3380036" y="1298222"/>
                  <a:pt x="3355264" y="1306096"/>
                </a:cubicBezTo>
                <a:cubicBezTo>
                  <a:pt x="3334717" y="1312625"/>
                  <a:pt x="3313593" y="1317329"/>
                  <a:pt x="3292757" y="1323090"/>
                </a:cubicBezTo>
                <a:cubicBezTo>
                  <a:pt x="3283924" y="1325587"/>
                  <a:pt x="3275475" y="1329140"/>
                  <a:pt x="3266643" y="1331251"/>
                </a:cubicBezTo>
                <a:cubicBezTo>
                  <a:pt x="3246863" y="1336053"/>
                  <a:pt x="3226796" y="1340085"/>
                  <a:pt x="3206921" y="1344886"/>
                </a:cubicBezTo>
                <a:cubicBezTo>
                  <a:pt x="3195590" y="1347670"/>
                  <a:pt x="3184645" y="1352663"/>
                  <a:pt x="3173123" y="1354488"/>
                </a:cubicBezTo>
                <a:cubicBezTo>
                  <a:pt x="3145759" y="1358808"/>
                  <a:pt x="3118203" y="1361880"/>
                  <a:pt x="3090646" y="1365337"/>
                </a:cubicBezTo>
                <a:cubicBezTo>
                  <a:pt x="3062227" y="1368889"/>
                  <a:pt x="3033902" y="1372634"/>
                  <a:pt x="3005480" y="1375802"/>
                </a:cubicBezTo>
                <a:cubicBezTo>
                  <a:pt x="2989926" y="1377435"/>
                  <a:pt x="2974275" y="1377723"/>
                  <a:pt x="2958721" y="1379259"/>
                </a:cubicBezTo>
                <a:cubicBezTo>
                  <a:pt x="2945087" y="1380604"/>
                  <a:pt x="2931549" y="1383100"/>
                  <a:pt x="2917915" y="1384733"/>
                </a:cubicBezTo>
                <a:cubicBezTo>
                  <a:pt x="2906105" y="1386076"/>
                  <a:pt x="2894199" y="1386844"/>
                  <a:pt x="2882389" y="1388189"/>
                </a:cubicBezTo>
                <a:cubicBezTo>
                  <a:pt x="2863475" y="1390397"/>
                  <a:pt x="2844655" y="1392894"/>
                  <a:pt x="2825837" y="1395198"/>
                </a:cubicBezTo>
                <a:cubicBezTo>
                  <a:pt x="2817964" y="1396062"/>
                  <a:pt x="2809706" y="1398462"/>
                  <a:pt x="2802313" y="1397023"/>
                </a:cubicBezTo>
                <a:cubicBezTo>
                  <a:pt x="2783686" y="1393373"/>
                  <a:pt x="2765347" y="1394430"/>
                  <a:pt x="2746816" y="1396926"/>
                </a:cubicBezTo>
                <a:cubicBezTo>
                  <a:pt x="2740479" y="1397791"/>
                  <a:pt x="2733662" y="1397598"/>
                  <a:pt x="2727517" y="1395966"/>
                </a:cubicBezTo>
                <a:cubicBezTo>
                  <a:pt x="2714939" y="1392701"/>
                  <a:pt x="2702745" y="1388092"/>
                  <a:pt x="2690359" y="1384060"/>
                </a:cubicBezTo>
                <a:cubicBezTo>
                  <a:pt x="2689014" y="1383580"/>
                  <a:pt x="2687382" y="1383484"/>
                  <a:pt x="2685943" y="1383196"/>
                </a:cubicBezTo>
                <a:cubicBezTo>
                  <a:pt x="2677781" y="1381563"/>
                  <a:pt x="2669717" y="1379931"/>
                  <a:pt x="2661554" y="1378491"/>
                </a:cubicBezTo>
                <a:cubicBezTo>
                  <a:pt x="2657138" y="1377723"/>
                  <a:pt x="2652625" y="1377627"/>
                  <a:pt x="2648208" y="1376955"/>
                </a:cubicBezTo>
                <a:cubicBezTo>
                  <a:pt x="2631118" y="1374266"/>
                  <a:pt x="2612299" y="1378779"/>
                  <a:pt x="2597512" y="1367162"/>
                </a:cubicBezTo>
                <a:cubicBezTo>
                  <a:pt x="2587911" y="1359672"/>
                  <a:pt x="2578597" y="1361401"/>
                  <a:pt x="2568324" y="1362553"/>
                </a:cubicBezTo>
                <a:cubicBezTo>
                  <a:pt x="2560547" y="1363417"/>
                  <a:pt x="2552577" y="1363128"/>
                  <a:pt x="2544704" y="1363225"/>
                </a:cubicBezTo>
                <a:cubicBezTo>
                  <a:pt x="2530878" y="1363512"/>
                  <a:pt x="2517052" y="1363609"/>
                  <a:pt x="2503225" y="1364089"/>
                </a:cubicBezTo>
                <a:cubicBezTo>
                  <a:pt x="2498808" y="1364281"/>
                  <a:pt x="2494297" y="1366682"/>
                  <a:pt x="2489975" y="1366298"/>
                </a:cubicBezTo>
                <a:cubicBezTo>
                  <a:pt x="2470004" y="1364473"/>
                  <a:pt x="2450033" y="1361592"/>
                  <a:pt x="2430061" y="1359960"/>
                </a:cubicBezTo>
                <a:cubicBezTo>
                  <a:pt x="2418732" y="1359001"/>
                  <a:pt x="2407114" y="1360824"/>
                  <a:pt x="2395880" y="1359480"/>
                </a:cubicBezTo>
                <a:cubicBezTo>
                  <a:pt x="2382919" y="1357944"/>
                  <a:pt x="2370245" y="1354008"/>
                  <a:pt x="2357378" y="1351607"/>
                </a:cubicBezTo>
                <a:cubicBezTo>
                  <a:pt x="2353826" y="1350935"/>
                  <a:pt x="2349889" y="1351799"/>
                  <a:pt x="2346145" y="1351991"/>
                </a:cubicBezTo>
                <a:cubicBezTo>
                  <a:pt x="2341920" y="1352183"/>
                  <a:pt x="2337791" y="1352567"/>
                  <a:pt x="2333567" y="1352663"/>
                </a:cubicBezTo>
                <a:cubicBezTo>
                  <a:pt x="2320700" y="1352856"/>
                  <a:pt x="2307835" y="1352567"/>
                  <a:pt x="2294968" y="1353240"/>
                </a:cubicBezTo>
                <a:cubicBezTo>
                  <a:pt x="2287095" y="1353624"/>
                  <a:pt x="2278839" y="1357560"/>
                  <a:pt x="2271540" y="1356120"/>
                </a:cubicBezTo>
                <a:cubicBezTo>
                  <a:pt x="2256659" y="1353335"/>
                  <a:pt x="2241776" y="1359576"/>
                  <a:pt x="2226895" y="1354392"/>
                </a:cubicBezTo>
                <a:cubicBezTo>
                  <a:pt x="2222285" y="1352856"/>
                  <a:pt x="2215948" y="1356696"/>
                  <a:pt x="2210379" y="1356888"/>
                </a:cubicBezTo>
                <a:cubicBezTo>
                  <a:pt x="2196457" y="1357368"/>
                  <a:pt x="2182535" y="1357272"/>
                  <a:pt x="2168613" y="1357176"/>
                </a:cubicBezTo>
                <a:cubicBezTo>
                  <a:pt x="2156131" y="1357080"/>
                  <a:pt x="2143168" y="1358424"/>
                  <a:pt x="2131167" y="1355736"/>
                </a:cubicBezTo>
                <a:cubicBezTo>
                  <a:pt x="2118588" y="1352856"/>
                  <a:pt x="2107259" y="1353240"/>
                  <a:pt x="2095065" y="1356504"/>
                </a:cubicBezTo>
                <a:cubicBezTo>
                  <a:pt x="2086711" y="1358712"/>
                  <a:pt x="2077878" y="1359001"/>
                  <a:pt x="2069237" y="1359672"/>
                </a:cubicBezTo>
                <a:cubicBezTo>
                  <a:pt x="2059924" y="1360440"/>
                  <a:pt x="2049650" y="1358424"/>
                  <a:pt x="2041201" y="1361592"/>
                </a:cubicBezTo>
                <a:cubicBezTo>
                  <a:pt x="2016044" y="1371002"/>
                  <a:pt x="1990216" y="1373018"/>
                  <a:pt x="1963909" y="1373018"/>
                </a:cubicBezTo>
                <a:cubicBezTo>
                  <a:pt x="1959107" y="1373018"/>
                  <a:pt x="1954210" y="1371675"/>
                  <a:pt x="1949603" y="1370234"/>
                </a:cubicBezTo>
                <a:cubicBezTo>
                  <a:pt x="1922717" y="1361592"/>
                  <a:pt x="1895737" y="1362360"/>
                  <a:pt x="1868373" y="1367641"/>
                </a:cubicBezTo>
                <a:cubicBezTo>
                  <a:pt x="1862708" y="1368794"/>
                  <a:pt x="1856372" y="1368986"/>
                  <a:pt x="1850707" y="1367834"/>
                </a:cubicBezTo>
                <a:cubicBezTo>
                  <a:pt x="1834768" y="1364473"/>
                  <a:pt x="1819309" y="1358904"/>
                  <a:pt x="1803275" y="1356504"/>
                </a:cubicBezTo>
                <a:cubicBezTo>
                  <a:pt x="1776775" y="1352567"/>
                  <a:pt x="1753828" y="1365817"/>
                  <a:pt x="1730112" y="1374459"/>
                </a:cubicBezTo>
                <a:cubicBezTo>
                  <a:pt x="1707548" y="1382620"/>
                  <a:pt x="1688345" y="1401055"/>
                  <a:pt x="1661652" y="1396926"/>
                </a:cubicBezTo>
                <a:cubicBezTo>
                  <a:pt x="1658965" y="1396542"/>
                  <a:pt x="1655988" y="1399134"/>
                  <a:pt x="1653011" y="1399807"/>
                </a:cubicBezTo>
                <a:cubicBezTo>
                  <a:pt x="1644850" y="1401631"/>
                  <a:pt x="1636689" y="1403839"/>
                  <a:pt x="1628431" y="1404704"/>
                </a:cubicBezTo>
                <a:cubicBezTo>
                  <a:pt x="1618350" y="1405856"/>
                  <a:pt x="1608076" y="1405472"/>
                  <a:pt x="1597995" y="1406432"/>
                </a:cubicBezTo>
                <a:cubicBezTo>
                  <a:pt x="1585032" y="1407584"/>
                  <a:pt x="1572263" y="1410656"/>
                  <a:pt x="1559396" y="1410656"/>
                </a:cubicBezTo>
                <a:cubicBezTo>
                  <a:pt x="1549026" y="1410656"/>
                  <a:pt x="1538753" y="1407104"/>
                  <a:pt x="1528480" y="1405375"/>
                </a:cubicBezTo>
                <a:cubicBezTo>
                  <a:pt x="1513981" y="1402975"/>
                  <a:pt x="1498042" y="1403647"/>
                  <a:pt x="1485272" y="1397502"/>
                </a:cubicBezTo>
                <a:cubicBezTo>
                  <a:pt x="1471639" y="1390973"/>
                  <a:pt x="1458676" y="1387997"/>
                  <a:pt x="1444562" y="1390013"/>
                </a:cubicBezTo>
                <a:cubicBezTo>
                  <a:pt x="1439857" y="1390685"/>
                  <a:pt x="1433808" y="1394718"/>
                  <a:pt x="1431696" y="1398846"/>
                </a:cubicBezTo>
                <a:cubicBezTo>
                  <a:pt x="1426991" y="1408064"/>
                  <a:pt x="1420559" y="1409697"/>
                  <a:pt x="1411821" y="1406527"/>
                </a:cubicBezTo>
                <a:cubicBezTo>
                  <a:pt x="1404236" y="1403839"/>
                  <a:pt x="1394922" y="1402495"/>
                  <a:pt x="1389738" y="1397310"/>
                </a:cubicBezTo>
                <a:cubicBezTo>
                  <a:pt x="1375047" y="1382620"/>
                  <a:pt x="1356324" y="1382140"/>
                  <a:pt x="1338081" y="1378204"/>
                </a:cubicBezTo>
                <a:cubicBezTo>
                  <a:pt x="1326945" y="1375802"/>
                  <a:pt x="1316574" y="1375707"/>
                  <a:pt x="1305436" y="1377339"/>
                </a:cubicBezTo>
                <a:cubicBezTo>
                  <a:pt x="1281241" y="1380988"/>
                  <a:pt x="1257717" y="1375802"/>
                  <a:pt x="1234481" y="1369178"/>
                </a:cubicBezTo>
                <a:cubicBezTo>
                  <a:pt x="1219118" y="1364761"/>
                  <a:pt x="1203372" y="1362073"/>
                  <a:pt x="1188106" y="1357560"/>
                </a:cubicBezTo>
                <a:cubicBezTo>
                  <a:pt x="1176680" y="1354104"/>
                  <a:pt x="1165255" y="1349975"/>
                  <a:pt x="1154790" y="1344406"/>
                </a:cubicBezTo>
                <a:cubicBezTo>
                  <a:pt x="1139618" y="1336244"/>
                  <a:pt x="1126369" y="1323954"/>
                  <a:pt x="1107069" y="1327219"/>
                </a:cubicBezTo>
                <a:cubicBezTo>
                  <a:pt x="1090074" y="1330099"/>
                  <a:pt x="1074713" y="1324051"/>
                  <a:pt x="1059158" y="1318290"/>
                </a:cubicBezTo>
                <a:cubicBezTo>
                  <a:pt x="1047732" y="1314065"/>
                  <a:pt x="1036308" y="1309744"/>
                  <a:pt x="1024496" y="1307056"/>
                </a:cubicBezTo>
                <a:cubicBezTo>
                  <a:pt x="1010478" y="1303887"/>
                  <a:pt x="994635" y="1305232"/>
                  <a:pt x="982153" y="1299374"/>
                </a:cubicBezTo>
                <a:cubicBezTo>
                  <a:pt x="969095" y="1293229"/>
                  <a:pt x="958246" y="1297358"/>
                  <a:pt x="946628" y="1299087"/>
                </a:cubicBezTo>
                <a:cubicBezTo>
                  <a:pt x="928097" y="1301775"/>
                  <a:pt x="909661" y="1306768"/>
                  <a:pt x="890939" y="1300431"/>
                </a:cubicBezTo>
                <a:cubicBezTo>
                  <a:pt x="868184" y="1292750"/>
                  <a:pt x="845620" y="1284493"/>
                  <a:pt x="822769" y="1277196"/>
                </a:cubicBezTo>
                <a:cubicBezTo>
                  <a:pt x="813934" y="1274410"/>
                  <a:pt x="804431" y="1273258"/>
                  <a:pt x="795212" y="1272010"/>
                </a:cubicBezTo>
                <a:cubicBezTo>
                  <a:pt x="786476" y="1270954"/>
                  <a:pt x="776010" y="1273642"/>
                  <a:pt x="769288" y="1269610"/>
                </a:cubicBezTo>
                <a:cubicBezTo>
                  <a:pt x="752005" y="1259241"/>
                  <a:pt x="734243" y="1254152"/>
                  <a:pt x="714271" y="1254152"/>
                </a:cubicBezTo>
                <a:cubicBezTo>
                  <a:pt x="706781" y="1254152"/>
                  <a:pt x="699484" y="1249831"/>
                  <a:pt x="691900" y="1249062"/>
                </a:cubicBezTo>
                <a:cubicBezTo>
                  <a:pt x="681529" y="1248103"/>
                  <a:pt x="669623" y="1245510"/>
                  <a:pt x="660598" y="1249159"/>
                </a:cubicBezTo>
                <a:cubicBezTo>
                  <a:pt x="639379" y="1257800"/>
                  <a:pt x="622193" y="1250599"/>
                  <a:pt x="603662" y="1242054"/>
                </a:cubicBezTo>
                <a:cubicBezTo>
                  <a:pt x="585418" y="1233604"/>
                  <a:pt x="566215" y="1226884"/>
                  <a:pt x="546821" y="1221314"/>
                </a:cubicBezTo>
                <a:cubicBezTo>
                  <a:pt x="539524" y="1219298"/>
                  <a:pt x="530787" y="1222659"/>
                  <a:pt x="522721" y="1223330"/>
                </a:cubicBezTo>
                <a:cubicBezTo>
                  <a:pt x="519840" y="1223523"/>
                  <a:pt x="516671" y="1223811"/>
                  <a:pt x="514080" y="1222851"/>
                </a:cubicBezTo>
                <a:cubicBezTo>
                  <a:pt x="489020" y="1213633"/>
                  <a:pt x="463575" y="1206624"/>
                  <a:pt x="436404" y="1211424"/>
                </a:cubicBezTo>
                <a:cubicBezTo>
                  <a:pt x="433908" y="1211905"/>
                  <a:pt x="431123" y="1210849"/>
                  <a:pt x="428626" y="1210177"/>
                </a:cubicBezTo>
                <a:cubicBezTo>
                  <a:pt x="416432" y="1206720"/>
                  <a:pt x="404526" y="1201247"/>
                  <a:pt x="392141" y="1199999"/>
                </a:cubicBezTo>
                <a:cubicBezTo>
                  <a:pt x="361608" y="1196927"/>
                  <a:pt x="330884" y="1195678"/>
                  <a:pt x="300157" y="1193662"/>
                </a:cubicBezTo>
                <a:cubicBezTo>
                  <a:pt x="298237" y="1193566"/>
                  <a:pt x="296221" y="1193566"/>
                  <a:pt x="294493" y="1192894"/>
                </a:cubicBezTo>
                <a:cubicBezTo>
                  <a:pt x="283163" y="1188765"/>
                  <a:pt x="273274" y="1190110"/>
                  <a:pt x="263671" y="1197982"/>
                </a:cubicBezTo>
                <a:cubicBezTo>
                  <a:pt x="259447" y="1201439"/>
                  <a:pt x="253686" y="1203263"/>
                  <a:pt x="248406" y="1205184"/>
                </a:cubicBezTo>
                <a:cubicBezTo>
                  <a:pt x="240628" y="1208065"/>
                  <a:pt x="232659" y="1210849"/>
                  <a:pt x="224594" y="1212673"/>
                </a:cubicBezTo>
                <a:cubicBezTo>
                  <a:pt x="216624" y="1214401"/>
                  <a:pt x="208079" y="1216801"/>
                  <a:pt x="200398" y="1215458"/>
                </a:cubicBezTo>
                <a:cubicBezTo>
                  <a:pt x="186572" y="1213057"/>
                  <a:pt x="173417" y="1207681"/>
                  <a:pt x="159783" y="1204127"/>
                </a:cubicBezTo>
                <a:cubicBezTo>
                  <a:pt x="155079" y="1202879"/>
                  <a:pt x="149893" y="1203072"/>
                  <a:pt x="144997" y="1202975"/>
                </a:cubicBezTo>
                <a:cubicBezTo>
                  <a:pt x="133763" y="1202688"/>
                  <a:pt x="122241" y="1205472"/>
                  <a:pt x="112064" y="1197503"/>
                </a:cubicBezTo>
                <a:cubicBezTo>
                  <a:pt x="102655" y="1190014"/>
                  <a:pt x="93148" y="1192221"/>
                  <a:pt x="83259" y="1197887"/>
                </a:cubicBezTo>
                <a:cubicBezTo>
                  <a:pt x="76154" y="1201920"/>
                  <a:pt x="68090" y="1205088"/>
                  <a:pt x="60120" y="1206624"/>
                </a:cubicBezTo>
                <a:cubicBezTo>
                  <a:pt x="49174" y="1208736"/>
                  <a:pt x="38324" y="1209601"/>
                  <a:pt x="26514" y="1208352"/>
                </a:cubicBezTo>
                <a:cubicBezTo>
                  <a:pt x="18161" y="1207488"/>
                  <a:pt x="11343" y="1207104"/>
                  <a:pt x="4814" y="1202015"/>
                </a:cubicBezTo>
                <a:cubicBezTo>
                  <a:pt x="3759" y="1201247"/>
                  <a:pt x="1839" y="1201055"/>
                  <a:pt x="398" y="1201152"/>
                </a:cubicBezTo>
                <a:lnTo>
                  <a:pt x="0" y="1201150"/>
                </a:lnTo>
                <a:lnTo>
                  <a:pt x="0" y="1004512"/>
                </a:lnTo>
                <a:lnTo>
                  <a:pt x="30355" y="1002784"/>
                </a:lnTo>
                <a:cubicBezTo>
                  <a:pt x="37748" y="1002111"/>
                  <a:pt x="44853" y="999520"/>
                  <a:pt x="52151" y="997695"/>
                </a:cubicBezTo>
                <a:cubicBezTo>
                  <a:pt x="56183" y="996639"/>
                  <a:pt x="60504" y="993855"/>
                  <a:pt x="64248" y="994430"/>
                </a:cubicBezTo>
                <a:cubicBezTo>
                  <a:pt x="85948" y="997791"/>
                  <a:pt x="105823" y="989534"/>
                  <a:pt x="126370" y="985405"/>
                </a:cubicBezTo>
                <a:cubicBezTo>
                  <a:pt x="135876" y="983485"/>
                  <a:pt x="144805" y="978876"/>
                  <a:pt x="154022" y="975708"/>
                </a:cubicBezTo>
                <a:cubicBezTo>
                  <a:pt x="156423" y="974843"/>
                  <a:pt x="159111" y="974075"/>
                  <a:pt x="161512" y="974268"/>
                </a:cubicBezTo>
                <a:cubicBezTo>
                  <a:pt x="175242" y="975420"/>
                  <a:pt x="188876" y="977052"/>
                  <a:pt x="202510" y="978300"/>
                </a:cubicBezTo>
                <a:cubicBezTo>
                  <a:pt x="214896" y="979452"/>
                  <a:pt x="227378" y="979836"/>
                  <a:pt x="233235" y="993950"/>
                </a:cubicBezTo>
                <a:cubicBezTo>
                  <a:pt x="234100" y="996159"/>
                  <a:pt x="236979" y="997791"/>
                  <a:pt x="239188" y="999231"/>
                </a:cubicBezTo>
                <a:cubicBezTo>
                  <a:pt x="273274" y="1021411"/>
                  <a:pt x="291516" y="1020835"/>
                  <a:pt x="324834" y="997407"/>
                </a:cubicBezTo>
                <a:cubicBezTo>
                  <a:pt x="328290" y="995007"/>
                  <a:pt x="335683" y="993278"/>
                  <a:pt x="337987" y="995198"/>
                </a:cubicBezTo>
                <a:cubicBezTo>
                  <a:pt x="357575" y="1011137"/>
                  <a:pt x="378986" y="1009409"/>
                  <a:pt x="401550" y="1004416"/>
                </a:cubicBezTo>
                <a:cubicBezTo>
                  <a:pt x="407407" y="1003072"/>
                  <a:pt x="415664" y="1003072"/>
                  <a:pt x="420081" y="1006240"/>
                </a:cubicBezTo>
                <a:cubicBezTo>
                  <a:pt x="441108" y="1020930"/>
                  <a:pt x="463672" y="1018819"/>
                  <a:pt x="486523" y="1014498"/>
                </a:cubicBezTo>
                <a:cubicBezTo>
                  <a:pt x="490075" y="1013826"/>
                  <a:pt x="494397" y="1010177"/>
                  <a:pt x="495932" y="1006817"/>
                </a:cubicBezTo>
                <a:cubicBezTo>
                  <a:pt x="501406" y="994911"/>
                  <a:pt x="511680" y="990878"/>
                  <a:pt x="523009" y="987517"/>
                </a:cubicBezTo>
                <a:cubicBezTo>
                  <a:pt x="540868" y="982044"/>
                  <a:pt x="558438" y="975611"/>
                  <a:pt x="576393" y="970427"/>
                </a:cubicBezTo>
                <a:cubicBezTo>
                  <a:pt x="580811" y="969179"/>
                  <a:pt x="586283" y="969947"/>
                  <a:pt x="590892" y="971387"/>
                </a:cubicBezTo>
                <a:cubicBezTo>
                  <a:pt x="606638" y="976284"/>
                  <a:pt x="616624" y="988574"/>
                  <a:pt x="627569" y="999904"/>
                </a:cubicBezTo>
                <a:cubicBezTo>
                  <a:pt x="632370" y="1004897"/>
                  <a:pt x="638995" y="1008449"/>
                  <a:pt x="645429" y="1011329"/>
                </a:cubicBezTo>
                <a:cubicBezTo>
                  <a:pt x="662135" y="1018723"/>
                  <a:pt x="679226" y="1025348"/>
                  <a:pt x="696125" y="1032356"/>
                </a:cubicBezTo>
                <a:cubicBezTo>
                  <a:pt x="697757" y="1033029"/>
                  <a:pt x="699100" y="1034757"/>
                  <a:pt x="700349" y="1036197"/>
                </a:cubicBezTo>
                <a:cubicBezTo>
                  <a:pt x="712831" y="1051368"/>
                  <a:pt x="725216" y="1066634"/>
                  <a:pt x="737795" y="1081804"/>
                </a:cubicBezTo>
                <a:cubicBezTo>
                  <a:pt x="740195" y="1084684"/>
                  <a:pt x="743652" y="1086797"/>
                  <a:pt x="746244" y="1089581"/>
                </a:cubicBezTo>
                <a:cubicBezTo>
                  <a:pt x="749893" y="1093422"/>
                  <a:pt x="754502" y="1097071"/>
                  <a:pt x="756422" y="1101680"/>
                </a:cubicBezTo>
                <a:cubicBezTo>
                  <a:pt x="762374" y="1116177"/>
                  <a:pt x="773801" y="1122419"/>
                  <a:pt x="788202" y="1125108"/>
                </a:cubicBezTo>
                <a:cubicBezTo>
                  <a:pt x="801357" y="1127603"/>
                  <a:pt x="814511" y="1129716"/>
                  <a:pt x="827569" y="1132596"/>
                </a:cubicBezTo>
                <a:cubicBezTo>
                  <a:pt x="843507" y="1136053"/>
                  <a:pt x="859350" y="1139798"/>
                  <a:pt x="875097" y="1144022"/>
                </a:cubicBezTo>
                <a:cubicBezTo>
                  <a:pt x="881913" y="1145847"/>
                  <a:pt x="889115" y="1147959"/>
                  <a:pt x="894972" y="1151704"/>
                </a:cubicBezTo>
                <a:cubicBezTo>
                  <a:pt x="911390" y="1162073"/>
                  <a:pt x="928961" y="1169082"/>
                  <a:pt x="948260" y="1166298"/>
                </a:cubicBezTo>
                <a:cubicBezTo>
                  <a:pt x="963718" y="1164089"/>
                  <a:pt x="976680" y="1169754"/>
                  <a:pt x="986282" y="1178588"/>
                </a:cubicBezTo>
                <a:cubicBezTo>
                  <a:pt x="1003757" y="1194623"/>
                  <a:pt x="1022479" y="1190973"/>
                  <a:pt x="1041107" y="1185789"/>
                </a:cubicBezTo>
                <a:cubicBezTo>
                  <a:pt x="1050708" y="1183101"/>
                  <a:pt x="1058581" y="1183485"/>
                  <a:pt x="1067703" y="1186076"/>
                </a:cubicBezTo>
                <a:cubicBezTo>
                  <a:pt x="1088826" y="1192126"/>
                  <a:pt x="1102941" y="1208544"/>
                  <a:pt x="1116574" y="1222946"/>
                </a:cubicBezTo>
                <a:cubicBezTo>
                  <a:pt x="1128193" y="1235236"/>
                  <a:pt x="1141251" y="1242149"/>
                  <a:pt x="1155557" y="1247335"/>
                </a:cubicBezTo>
                <a:cubicBezTo>
                  <a:pt x="1173608" y="1253959"/>
                  <a:pt x="1187914" y="1251464"/>
                  <a:pt x="1196556" y="1235525"/>
                </a:cubicBezTo>
                <a:cubicBezTo>
                  <a:pt x="1198956" y="1231012"/>
                  <a:pt x="1203180" y="1225730"/>
                  <a:pt x="1207693" y="1224387"/>
                </a:cubicBezTo>
                <a:cubicBezTo>
                  <a:pt x="1229488" y="1217666"/>
                  <a:pt x="1251572" y="1207872"/>
                  <a:pt x="1274904" y="1213826"/>
                </a:cubicBezTo>
                <a:cubicBezTo>
                  <a:pt x="1307165" y="1221987"/>
                  <a:pt x="1338658" y="1221507"/>
                  <a:pt x="1370919" y="1213442"/>
                </a:cubicBezTo>
                <a:cubicBezTo>
                  <a:pt x="1423247" y="1200383"/>
                  <a:pt x="1475575" y="1186557"/>
                  <a:pt x="1530593" y="1189437"/>
                </a:cubicBezTo>
                <a:cubicBezTo>
                  <a:pt x="1539713" y="1189917"/>
                  <a:pt x="1550563" y="1184060"/>
                  <a:pt x="1558436" y="1178299"/>
                </a:cubicBezTo>
                <a:cubicBezTo>
                  <a:pt x="1573511" y="1167354"/>
                  <a:pt x="1572838" y="1166489"/>
                  <a:pt x="1589737" y="1175515"/>
                </a:cubicBezTo>
                <a:cubicBezTo>
                  <a:pt x="1593770" y="1177724"/>
                  <a:pt x="1598763" y="1179068"/>
                  <a:pt x="1601740" y="1182333"/>
                </a:cubicBezTo>
                <a:cubicBezTo>
                  <a:pt x="1616909" y="1198943"/>
                  <a:pt x="1635633" y="1194910"/>
                  <a:pt x="1654259" y="1192510"/>
                </a:cubicBezTo>
                <a:cubicBezTo>
                  <a:pt x="1657524" y="1192030"/>
                  <a:pt x="1661460" y="1191358"/>
                  <a:pt x="1664246" y="1192702"/>
                </a:cubicBezTo>
                <a:cubicBezTo>
                  <a:pt x="1676823" y="1198750"/>
                  <a:pt x="1687481" y="1196639"/>
                  <a:pt x="1698427" y="1188381"/>
                </a:cubicBezTo>
                <a:cubicBezTo>
                  <a:pt x="1707932" y="1181276"/>
                  <a:pt x="1718878" y="1177052"/>
                  <a:pt x="1730112" y="1185885"/>
                </a:cubicBezTo>
                <a:cubicBezTo>
                  <a:pt x="1755076" y="1205472"/>
                  <a:pt x="1781767" y="1206432"/>
                  <a:pt x="1809996" y="1194046"/>
                </a:cubicBezTo>
                <a:cubicBezTo>
                  <a:pt x="1830159" y="1185213"/>
                  <a:pt x="1850034" y="1183196"/>
                  <a:pt x="1871254" y="1192126"/>
                </a:cubicBezTo>
                <a:cubicBezTo>
                  <a:pt x="1879415" y="1195582"/>
                  <a:pt x="1889977" y="1193278"/>
                  <a:pt x="1899482" y="1194046"/>
                </a:cubicBezTo>
                <a:cubicBezTo>
                  <a:pt x="1904859" y="1194430"/>
                  <a:pt x="1910813" y="1194526"/>
                  <a:pt x="1915420" y="1196927"/>
                </a:cubicBezTo>
                <a:cubicBezTo>
                  <a:pt x="1927711" y="1203072"/>
                  <a:pt x="1939136" y="1210945"/>
                  <a:pt x="1951522" y="1216994"/>
                </a:cubicBezTo>
                <a:cubicBezTo>
                  <a:pt x="1957475" y="1219874"/>
                  <a:pt x="1964580" y="1221410"/>
                  <a:pt x="1971302" y="1221507"/>
                </a:cubicBezTo>
                <a:cubicBezTo>
                  <a:pt x="1991177" y="1221987"/>
                  <a:pt x="2011052" y="1221987"/>
                  <a:pt x="2030831" y="1221123"/>
                </a:cubicBezTo>
                <a:cubicBezTo>
                  <a:pt x="2063476" y="1219778"/>
                  <a:pt x="2096601" y="1219490"/>
                  <a:pt x="2120125" y="1190878"/>
                </a:cubicBezTo>
                <a:cubicBezTo>
                  <a:pt x="2122046" y="1188573"/>
                  <a:pt x="2126174" y="1187229"/>
                  <a:pt x="2129439" y="1186845"/>
                </a:cubicBezTo>
                <a:cubicBezTo>
                  <a:pt x="2144513" y="1185021"/>
                  <a:pt x="2159971" y="1184828"/>
                  <a:pt x="2174854" y="1181852"/>
                </a:cubicBezTo>
                <a:cubicBezTo>
                  <a:pt x="2186760" y="1179452"/>
                  <a:pt x="2196650" y="1180220"/>
                  <a:pt x="2205674" y="1188669"/>
                </a:cubicBezTo>
                <a:cubicBezTo>
                  <a:pt x="2217485" y="1199807"/>
                  <a:pt x="2231887" y="1206336"/>
                  <a:pt x="2247634" y="1202784"/>
                </a:cubicBezTo>
                <a:cubicBezTo>
                  <a:pt x="2263379" y="1199327"/>
                  <a:pt x="2273749" y="1206816"/>
                  <a:pt x="2285367" y="1214594"/>
                </a:cubicBezTo>
                <a:cubicBezTo>
                  <a:pt x="2293817" y="1220258"/>
                  <a:pt x="2303418" y="1227363"/>
                  <a:pt x="2312827" y="1227939"/>
                </a:cubicBezTo>
                <a:cubicBezTo>
                  <a:pt x="2334143" y="1229187"/>
                  <a:pt x="2352482" y="1248967"/>
                  <a:pt x="2375622" y="1237733"/>
                </a:cubicBezTo>
                <a:cubicBezTo>
                  <a:pt x="2377158" y="1236965"/>
                  <a:pt x="2379942" y="1238885"/>
                  <a:pt x="2382151" y="1239365"/>
                </a:cubicBezTo>
                <a:cubicBezTo>
                  <a:pt x="2399817" y="1243014"/>
                  <a:pt x="2416428" y="1239461"/>
                  <a:pt x="2429390" y="1227459"/>
                </a:cubicBezTo>
                <a:cubicBezTo>
                  <a:pt x="2446385" y="1211809"/>
                  <a:pt x="2465203" y="1210272"/>
                  <a:pt x="2486134" y="1215362"/>
                </a:cubicBezTo>
                <a:cubicBezTo>
                  <a:pt x="2492856" y="1216994"/>
                  <a:pt x="2499577" y="1218146"/>
                  <a:pt x="2506394" y="1219490"/>
                </a:cubicBezTo>
                <a:cubicBezTo>
                  <a:pt x="2515611" y="1221410"/>
                  <a:pt x="2524925" y="1223427"/>
                  <a:pt x="2534142" y="1225347"/>
                </a:cubicBezTo>
                <a:cubicBezTo>
                  <a:pt x="2543072" y="1227268"/>
                  <a:pt x="2552962" y="1230532"/>
                  <a:pt x="2559874" y="1222275"/>
                </a:cubicBezTo>
                <a:cubicBezTo>
                  <a:pt x="2565827" y="1215169"/>
                  <a:pt x="2570052" y="1215842"/>
                  <a:pt x="2575525" y="1221987"/>
                </a:cubicBezTo>
                <a:cubicBezTo>
                  <a:pt x="2594536" y="1243494"/>
                  <a:pt x="2617580" y="1256936"/>
                  <a:pt x="2646960" y="1257896"/>
                </a:cubicBezTo>
                <a:cubicBezTo>
                  <a:pt x="2653009" y="1258088"/>
                  <a:pt x="2659154" y="1259432"/>
                  <a:pt x="2665107" y="1260873"/>
                </a:cubicBezTo>
                <a:cubicBezTo>
                  <a:pt x="2668756" y="1261736"/>
                  <a:pt x="2673173" y="1262697"/>
                  <a:pt x="2675381" y="1265290"/>
                </a:cubicBezTo>
                <a:cubicBezTo>
                  <a:pt x="2692567" y="1285068"/>
                  <a:pt x="2713979" y="1298799"/>
                  <a:pt x="2737311" y="1309841"/>
                </a:cubicBezTo>
                <a:cubicBezTo>
                  <a:pt x="2745664" y="1313777"/>
                  <a:pt x="2754594" y="1317713"/>
                  <a:pt x="2763619" y="1318866"/>
                </a:cubicBezTo>
                <a:cubicBezTo>
                  <a:pt x="2773028" y="1320018"/>
                  <a:pt x="2782917" y="1318098"/>
                  <a:pt x="2792519" y="1317041"/>
                </a:cubicBezTo>
                <a:cubicBezTo>
                  <a:pt x="2798184" y="1316466"/>
                  <a:pt x="2804713" y="1316561"/>
                  <a:pt x="2809226" y="1313777"/>
                </a:cubicBezTo>
                <a:cubicBezTo>
                  <a:pt x="2823532" y="1305039"/>
                  <a:pt x="2837358" y="1295631"/>
                  <a:pt x="2850705" y="1285452"/>
                </a:cubicBezTo>
                <a:cubicBezTo>
                  <a:pt x="2862131" y="1276715"/>
                  <a:pt x="2864435" y="1275467"/>
                  <a:pt x="2874324" y="1286413"/>
                </a:cubicBezTo>
                <a:cubicBezTo>
                  <a:pt x="2884502" y="1297647"/>
                  <a:pt x="2897176" y="1303503"/>
                  <a:pt x="2911194" y="1305903"/>
                </a:cubicBezTo>
                <a:cubicBezTo>
                  <a:pt x="2933373" y="1309648"/>
                  <a:pt x="2955745" y="1312816"/>
                  <a:pt x="2978116" y="1314641"/>
                </a:cubicBezTo>
                <a:cubicBezTo>
                  <a:pt x="2998375" y="1316273"/>
                  <a:pt x="3008073" y="1307440"/>
                  <a:pt x="3012106" y="1287373"/>
                </a:cubicBezTo>
                <a:cubicBezTo>
                  <a:pt x="3014410" y="1276235"/>
                  <a:pt x="3017387" y="1264137"/>
                  <a:pt x="3029676" y="1261161"/>
                </a:cubicBezTo>
                <a:cubicBezTo>
                  <a:pt x="3049744" y="1256360"/>
                  <a:pt x="3070579" y="1254248"/>
                  <a:pt x="3080469" y="1230724"/>
                </a:cubicBezTo>
                <a:cubicBezTo>
                  <a:pt x="3085941" y="1235909"/>
                  <a:pt x="3089302" y="1238981"/>
                  <a:pt x="3092567" y="1242054"/>
                </a:cubicBezTo>
                <a:cubicBezTo>
                  <a:pt x="3101592" y="1250599"/>
                  <a:pt x="3120314" y="1254248"/>
                  <a:pt x="3129821" y="1246855"/>
                </a:cubicBezTo>
                <a:cubicBezTo>
                  <a:pt x="3143839" y="1236101"/>
                  <a:pt x="3156705" y="1238117"/>
                  <a:pt x="3170147" y="1246471"/>
                </a:cubicBezTo>
                <a:cubicBezTo>
                  <a:pt x="3192615" y="1260297"/>
                  <a:pt x="3217674" y="1257128"/>
                  <a:pt x="3240429" y="1251559"/>
                </a:cubicBezTo>
                <a:cubicBezTo>
                  <a:pt x="3257617" y="1247430"/>
                  <a:pt x="3275956" y="1239845"/>
                  <a:pt x="3287189" y="1222466"/>
                </a:cubicBezTo>
                <a:cubicBezTo>
                  <a:pt x="3290741" y="1216898"/>
                  <a:pt x="3298711" y="1214113"/>
                  <a:pt x="3305049" y="1210465"/>
                </a:cubicBezTo>
                <a:cubicBezTo>
                  <a:pt x="3310329" y="1207488"/>
                  <a:pt x="3315898" y="1204704"/>
                  <a:pt x="3321755" y="1202784"/>
                </a:cubicBezTo>
                <a:cubicBezTo>
                  <a:pt x="3327995" y="1200671"/>
                  <a:pt x="3334909" y="1197598"/>
                  <a:pt x="3341055" y="1198463"/>
                </a:cubicBezTo>
                <a:cubicBezTo>
                  <a:pt x="3359681" y="1200959"/>
                  <a:pt x="3374467" y="1196062"/>
                  <a:pt x="3387621" y="1182140"/>
                </a:cubicBezTo>
                <a:cubicBezTo>
                  <a:pt x="3394439" y="1174939"/>
                  <a:pt x="3404520" y="1166202"/>
                  <a:pt x="3413161" y="1166105"/>
                </a:cubicBezTo>
                <a:cubicBezTo>
                  <a:pt x="3434189" y="1165818"/>
                  <a:pt x="3451663" y="1158905"/>
                  <a:pt x="3470579" y="1150647"/>
                </a:cubicBezTo>
                <a:cubicBezTo>
                  <a:pt x="3482772" y="1145366"/>
                  <a:pt x="3496598" y="1141718"/>
                  <a:pt x="3509657" y="1136821"/>
                </a:cubicBezTo>
                <a:cubicBezTo>
                  <a:pt x="3524923" y="1131060"/>
                  <a:pt x="3541534" y="1128948"/>
                  <a:pt x="3550847" y="1113009"/>
                </a:cubicBezTo>
                <a:cubicBezTo>
                  <a:pt x="3551903" y="1111281"/>
                  <a:pt x="3555072" y="1110993"/>
                  <a:pt x="3556608" y="1109361"/>
                </a:cubicBezTo>
                <a:cubicBezTo>
                  <a:pt x="3561505" y="1104368"/>
                  <a:pt x="3567842" y="1099760"/>
                  <a:pt x="3570435" y="1093710"/>
                </a:cubicBezTo>
                <a:cubicBezTo>
                  <a:pt x="3577923" y="1076044"/>
                  <a:pt x="3583780" y="1057800"/>
                  <a:pt x="3590501" y="1039846"/>
                </a:cubicBezTo>
                <a:cubicBezTo>
                  <a:pt x="3591942" y="1036005"/>
                  <a:pt x="3593285" y="1031108"/>
                  <a:pt x="3596263" y="1028900"/>
                </a:cubicBezTo>
                <a:cubicBezTo>
                  <a:pt x="3613449" y="1016226"/>
                  <a:pt x="3630925" y="1004032"/>
                  <a:pt x="3648591" y="992030"/>
                </a:cubicBezTo>
                <a:cubicBezTo>
                  <a:pt x="3655696" y="987229"/>
                  <a:pt x="3661649" y="989918"/>
                  <a:pt x="3667986" y="995487"/>
                </a:cubicBezTo>
                <a:cubicBezTo>
                  <a:pt x="3674131" y="1000768"/>
                  <a:pt x="3681717" y="1006240"/>
                  <a:pt x="3689397" y="1007585"/>
                </a:cubicBezTo>
                <a:cubicBezTo>
                  <a:pt x="3704760" y="1010177"/>
                  <a:pt x="3720698" y="1010753"/>
                  <a:pt x="3736349" y="1010753"/>
                </a:cubicBezTo>
                <a:cubicBezTo>
                  <a:pt x="3742205" y="1010753"/>
                  <a:pt x="3748446" y="1007297"/>
                  <a:pt x="3753919" y="1004513"/>
                </a:cubicBezTo>
                <a:cubicBezTo>
                  <a:pt x="3764289" y="999231"/>
                  <a:pt x="3773890" y="992126"/>
                  <a:pt x="3784643" y="987710"/>
                </a:cubicBezTo>
                <a:cubicBezTo>
                  <a:pt x="3797126" y="982621"/>
                  <a:pt x="3804615" y="974459"/>
                  <a:pt x="3808359" y="961689"/>
                </a:cubicBezTo>
                <a:cubicBezTo>
                  <a:pt x="3813929" y="942679"/>
                  <a:pt x="3827179" y="929428"/>
                  <a:pt x="3842829" y="918674"/>
                </a:cubicBezTo>
                <a:cubicBezTo>
                  <a:pt x="3862705" y="904944"/>
                  <a:pt x="3886421" y="905616"/>
                  <a:pt x="3908983" y="902256"/>
                </a:cubicBezTo>
                <a:cubicBezTo>
                  <a:pt x="3917625" y="901008"/>
                  <a:pt x="3926555" y="899951"/>
                  <a:pt x="3934428" y="896783"/>
                </a:cubicBezTo>
                <a:cubicBezTo>
                  <a:pt x="3964288" y="884877"/>
                  <a:pt x="3994149" y="873548"/>
                  <a:pt x="4026987" y="873835"/>
                </a:cubicBezTo>
                <a:cubicBezTo>
                  <a:pt x="4029674" y="873835"/>
                  <a:pt x="4032363" y="873548"/>
                  <a:pt x="4035051" y="873067"/>
                </a:cubicBezTo>
                <a:cubicBezTo>
                  <a:pt x="4058383" y="869131"/>
                  <a:pt x="4082483" y="867594"/>
                  <a:pt x="4099189" y="846664"/>
                </a:cubicBezTo>
                <a:cubicBezTo>
                  <a:pt x="4102261" y="842823"/>
                  <a:pt x="4109271" y="841671"/>
                  <a:pt x="4114647" y="840134"/>
                </a:cubicBezTo>
                <a:cubicBezTo>
                  <a:pt x="4123961" y="837638"/>
                  <a:pt x="4130203" y="832549"/>
                  <a:pt x="4133563" y="823427"/>
                </a:cubicBezTo>
                <a:cubicBezTo>
                  <a:pt x="4139229" y="807681"/>
                  <a:pt x="4145949" y="792223"/>
                  <a:pt x="4151039" y="776284"/>
                </a:cubicBezTo>
                <a:cubicBezTo>
                  <a:pt x="4154591" y="765338"/>
                  <a:pt x="4161215" y="759289"/>
                  <a:pt x="4171489" y="754776"/>
                </a:cubicBezTo>
                <a:cubicBezTo>
                  <a:pt x="4177251" y="752280"/>
                  <a:pt x="4182243" y="746808"/>
                  <a:pt x="4186372" y="741718"/>
                </a:cubicBezTo>
                <a:cubicBezTo>
                  <a:pt x="4191365" y="735573"/>
                  <a:pt x="4193957" y="727412"/>
                  <a:pt x="4199429" y="721940"/>
                </a:cubicBezTo>
                <a:cubicBezTo>
                  <a:pt x="4212775" y="708305"/>
                  <a:pt x="4216905" y="693231"/>
                  <a:pt x="4212487" y="674604"/>
                </a:cubicBezTo>
                <a:cubicBezTo>
                  <a:pt x="4208551" y="658090"/>
                  <a:pt x="4218921" y="636006"/>
                  <a:pt x="4232555" y="632645"/>
                </a:cubicBezTo>
                <a:cubicBezTo>
                  <a:pt x="4247629" y="628900"/>
                  <a:pt x="4257999" y="619684"/>
                  <a:pt x="4268657" y="609410"/>
                </a:cubicBezTo>
                <a:cubicBezTo>
                  <a:pt x="4274609" y="603649"/>
                  <a:pt x="4282963" y="598656"/>
                  <a:pt x="4291028" y="597216"/>
                </a:cubicBezTo>
                <a:cubicBezTo>
                  <a:pt x="4321657" y="591647"/>
                  <a:pt x="4350557" y="598464"/>
                  <a:pt x="4379651" y="609506"/>
                </a:cubicBezTo>
                <a:cubicBezTo>
                  <a:pt x="4398661" y="616707"/>
                  <a:pt x="4419784" y="618627"/>
                  <a:pt x="4440139" y="621507"/>
                </a:cubicBezTo>
                <a:cubicBezTo>
                  <a:pt x="4446477" y="622371"/>
                  <a:pt x="4454542" y="620452"/>
                  <a:pt x="4460015" y="616899"/>
                </a:cubicBezTo>
                <a:cubicBezTo>
                  <a:pt x="4479218" y="604609"/>
                  <a:pt x="4498325" y="591935"/>
                  <a:pt x="4516183" y="577724"/>
                </a:cubicBezTo>
                <a:cubicBezTo>
                  <a:pt x="4532795" y="564379"/>
                  <a:pt x="4551517" y="558810"/>
                  <a:pt x="4571681" y="560250"/>
                </a:cubicBezTo>
                <a:cubicBezTo>
                  <a:pt x="4586371" y="561306"/>
                  <a:pt x="4599621" y="558905"/>
                  <a:pt x="4613447" y="555257"/>
                </a:cubicBezTo>
                <a:cubicBezTo>
                  <a:pt x="4624969" y="552185"/>
                  <a:pt x="4637643" y="550072"/>
                  <a:pt x="4649355" y="551417"/>
                </a:cubicBezTo>
                <a:cubicBezTo>
                  <a:pt x="4665775" y="553337"/>
                  <a:pt x="4679313" y="550553"/>
                  <a:pt x="4692467" y="540663"/>
                </a:cubicBezTo>
                <a:cubicBezTo>
                  <a:pt x="4699476" y="535382"/>
                  <a:pt x="4708502" y="532598"/>
                  <a:pt x="4716855" y="528949"/>
                </a:cubicBezTo>
                <a:cubicBezTo>
                  <a:pt x="4729721" y="523284"/>
                  <a:pt x="4743067" y="518483"/>
                  <a:pt x="4755645" y="512147"/>
                </a:cubicBezTo>
                <a:cubicBezTo>
                  <a:pt x="4769183" y="505425"/>
                  <a:pt x="4781569" y="496112"/>
                  <a:pt x="4795395" y="490351"/>
                </a:cubicBezTo>
                <a:cubicBezTo>
                  <a:pt x="4810278" y="484110"/>
                  <a:pt x="4819879" y="474605"/>
                  <a:pt x="4825928" y="459818"/>
                </a:cubicBezTo>
                <a:cubicBezTo>
                  <a:pt x="4829769" y="450504"/>
                  <a:pt x="4835049" y="440615"/>
                  <a:pt x="4842347" y="434086"/>
                </a:cubicBezTo>
                <a:cubicBezTo>
                  <a:pt x="4857422" y="420740"/>
                  <a:pt x="4875087" y="410370"/>
                  <a:pt x="4890451" y="397216"/>
                </a:cubicBezTo>
                <a:cubicBezTo>
                  <a:pt x="4912054" y="378781"/>
                  <a:pt x="4932025" y="359194"/>
                  <a:pt x="4933945" y="327701"/>
                </a:cubicBezTo>
                <a:cubicBezTo>
                  <a:pt x="4935001" y="310322"/>
                  <a:pt x="4944219" y="302929"/>
                  <a:pt x="4961214" y="298801"/>
                </a:cubicBezTo>
                <a:cubicBezTo>
                  <a:pt x="4966878" y="297457"/>
                  <a:pt x="4974945" y="294864"/>
                  <a:pt x="4976672" y="290639"/>
                </a:cubicBezTo>
                <a:cubicBezTo>
                  <a:pt x="4981857" y="278061"/>
                  <a:pt x="4992610" y="275565"/>
                  <a:pt x="5002979" y="270573"/>
                </a:cubicBezTo>
                <a:cubicBezTo>
                  <a:pt x="5009221" y="267596"/>
                  <a:pt x="5016903" y="261739"/>
                  <a:pt x="5018535" y="255690"/>
                </a:cubicBezTo>
                <a:cubicBezTo>
                  <a:pt x="5025255" y="231206"/>
                  <a:pt x="5043690" y="216804"/>
                  <a:pt x="5061069" y="200961"/>
                </a:cubicBezTo>
                <a:cubicBezTo>
                  <a:pt x="5066158" y="196256"/>
                  <a:pt x="5071631" y="190879"/>
                  <a:pt x="5074127" y="184735"/>
                </a:cubicBezTo>
                <a:cubicBezTo>
                  <a:pt x="5079409" y="171484"/>
                  <a:pt x="5087281" y="161882"/>
                  <a:pt x="5101108" y="156891"/>
                </a:cubicBezTo>
                <a:cubicBezTo>
                  <a:pt x="5105524" y="155354"/>
                  <a:pt x="5109557" y="151801"/>
                  <a:pt x="5112918" y="148441"/>
                </a:cubicBezTo>
                <a:cubicBezTo>
                  <a:pt x="5120119" y="141144"/>
                  <a:pt x="5126167" y="132598"/>
                  <a:pt x="5133753" y="125782"/>
                </a:cubicBezTo>
                <a:cubicBezTo>
                  <a:pt x="5153051" y="108211"/>
                  <a:pt x="5172159" y="90928"/>
                  <a:pt x="5183393" y="66348"/>
                </a:cubicBezTo>
                <a:cubicBezTo>
                  <a:pt x="5188865" y="54346"/>
                  <a:pt x="5195107" y="41288"/>
                  <a:pt x="5204709" y="33030"/>
                </a:cubicBezTo>
                <a:cubicBezTo>
                  <a:pt x="5216903" y="22565"/>
                  <a:pt x="5232937" y="16612"/>
                  <a:pt x="5247243" y="845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94993204-9792-4E61-A83C-73D4379E2B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0" y="4138312"/>
            <a:ext cx="3945731" cy="1410656"/>
          </a:xfrm>
          <a:custGeom>
            <a:avLst/>
            <a:gdLst>
              <a:gd name="connsiteX0" fmla="*/ 5260975 w 5260975"/>
              <a:gd name="connsiteY0" fmla="*/ 0 h 1410656"/>
              <a:gd name="connsiteX1" fmla="*/ 5260975 w 5260975"/>
              <a:gd name="connsiteY1" fmla="*/ 221634 h 1410656"/>
              <a:gd name="connsiteX2" fmla="*/ 5226503 w 5260975"/>
              <a:gd name="connsiteY2" fmla="*/ 237063 h 1410656"/>
              <a:gd name="connsiteX3" fmla="*/ 5206341 w 5260975"/>
              <a:gd name="connsiteY3" fmla="*/ 245128 h 1410656"/>
              <a:gd name="connsiteX4" fmla="*/ 5123287 w 5260975"/>
              <a:gd name="connsiteY4" fmla="*/ 297073 h 1410656"/>
              <a:gd name="connsiteX5" fmla="*/ 5048107 w 5260975"/>
              <a:gd name="connsiteY5" fmla="*/ 361307 h 1410656"/>
              <a:gd name="connsiteX6" fmla="*/ 4992899 w 5260975"/>
              <a:gd name="connsiteY6" fmla="*/ 437542 h 1410656"/>
              <a:gd name="connsiteX7" fmla="*/ 4977440 w 5260975"/>
              <a:gd name="connsiteY7" fmla="*/ 455690 h 1410656"/>
              <a:gd name="connsiteX8" fmla="*/ 4935193 w 5260975"/>
              <a:gd name="connsiteY8" fmla="*/ 478445 h 1410656"/>
              <a:gd name="connsiteX9" fmla="*/ 4897844 w 5260975"/>
              <a:gd name="connsiteY9" fmla="*/ 495535 h 1410656"/>
              <a:gd name="connsiteX10" fmla="*/ 4870767 w 5260975"/>
              <a:gd name="connsiteY10" fmla="*/ 514451 h 1410656"/>
              <a:gd name="connsiteX11" fmla="*/ 4847916 w 5260975"/>
              <a:gd name="connsiteY11" fmla="*/ 531830 h 1410656"/>
              <a:gd name="connsiteX12" fmla="*/ 4796163 w 5260975"/>
              <a:gd name="connsiteY12" fmla="*/ 576765 h 1410656"/>
              <a:gd name="connsiteX13" fmla="*/ 4738843 w 5260975"/>
              <a:gd name="connsiteY13" fmla="*/ 614691 h 1410656"/>
              <a:gd name="connsiteX14" fmla="*/ 4692755 w 5260975"/>
              <a:gd name="connsiteY14" fmla="*/ 661162 h 1410656"/>
              <a:gd name="connsiteX15" fmla="*/ 4673744 w 5260975"/>
              <a:gd name="connsiteY15" fmla="*/ 686318 h 1410656"/>
              <a:gd name="connsiteX16" fmla="*/ 4633801 w 5260975"/>
              <a:gd name="connsiteY16" fmla="*/ 703505 h 1410656"/>
              <a:gd name="connsiteX17" fmla="*/ 4590499 w 5260975"/>
              <a:gd name="connsiteY17" fmla="*/ 730389 h 1410656"/>
              <a:gd name="connsiteX18" fmla="*/ 4559773 w 5260975"/>
              <a:gd name="connsiteY18" fmla="*/ 757081 h 1410656"/>
              <a:gd name="connsiteX19" fmla="*/ 4536059 w 5260975"/>
              <a:gd name="connsiteY19" fmla="*/ 774940 h 1410656"/>
              <a:gd name="connsiteX20" fmla="*/ 4502549 w 5260975"/>
              <a:gd name="connsiteY20" fmla="*/ 792895 h 1410656"/>
              <a:gd name="connsiteX21" fmla="*/ 4468944 w 5260975"/>
              <a:gd name="connsiteY21" fmla="*/ 816419 h 1410656"/>
              <a:gd name="connsiteX22" fmla="*/ 4452622 w 5260975"/>
              <a:gd name="connsiteY22" fmla="*/ 830917 h 1410656"/>
              <a:gd name="connsiteX23" fmla="*/ 4421032 w 5260975"/>
              <a:gd name="connsiteY23" fmla="*/ 855016 h 1410656"/>
              <a:gd name="connsiteX24" fmla="*/ 4388483 w 5260975"/>
              <a:gd name="connsiteY24" fmla="*/ 877484 h 1410656"/>
              <a:gd name="connsiteX25" fmla="*/ 4327321 w 5260975"/>
              <a:gd name="connsiteY25" fmla="*/ 903216 h 1410656"/>
              <a:gd name="connsiteX26" fmla="*/ 4271633 w 5260975"/>
              <a:gd name="connsiteY26" fmla="*/ 941046 h 1410656"/>
              <a:gd name="connsiteX27" fmla="*/ 4227465 w 5260975"/>
              <a:gd name="connsiteY27" fmla="*/ 968698 h 1410656"/>
              <a:gd name="connsiteX28" fmla="*/ 4201733 w 5260975"/>
              <a:gd name="connsiteY28" fmla="*/ 986846 h 1410656"/>
              <a:gd name="connsiteX29" fmla="*/ 4154494 w 5260975"/>
              <a:gd name="connsiteY29" fmla="*/ 1027364 h 1410656"/>
              <a:gd name="connsiteX30" fmla="*/ 4081234 w 5260975"/>
              <a:gd name="connsiteY30" fmla="*/ 1069994 h 1410656"/>
              <a:gd name="connsiteX31" fmla="*/ 4036971 w 5260975"/>
              <a:gd name="connsiteY31" fmla="*/ 1093038 h 1410656"/>
              <a:gd name="connsiteX32" fmla="*/ 3941725 w 5260975"/>
              <a:gd name="connsiteY32" fmla="*/ 1127796 h 1410656"/>
              <a:gd name="connsiteX33" fmla="*/ 3910999 w 5260975"/>
              <a:gd name="connsiteY33" fmla="*/ 1140182 h 1410656"/>
              <a:gd name="connsiteX34" fmla="*/ 3875859 w 5260975"/>
              <a:gd name="connsiteY34" fmla="*/ 1148343 h 1410656"/>
              <a:gd name="connsiteX35" fmla="*/ 3819401 w 5260975"/>
              <a:gd name="connsiteY35" fmla="*/ 1167642 h 1410656"/>
              <a:gd name="connsiteX36" fmla="*/ 3709176 w 5260975"/>
              <a:gd name="connsiteY36" fmla="*/ 1200863 h 1410656"/>
              <a:gd name="connsiteX37" fmla="*/ 3684981 w 5260975"/>
              <a:gd name="connsiteY37" fmla="*/ 1205952 h 1410656"/>
              <a:gd name="connsiteX38" fmla="*/ 3623338 w 5260975"/>
              <a:gd name="connsiteY38" fmla="*/ 1227363 h 1410656"/>
              <a:gd name="connsiteX39" fmla="*/ 3586373 w 5260975"/>
              <a:gd name="connsiteY39" fmla="*/ 1241765 h 1410656"/>
              <a:gd name="connsiteX40" fmla="*/ 3555743 w 5260975"/>
              <a:gd name="connsiteY40" fmla="*/ 1250023 h 1410656"/>
              <a:gd name="connsiteX41" fmla="*/ 3528667 w 5260975"/>
              <a:gd name="connsiteY41" fmla="*/ 1253864 h 1410656"/>
              <a:gd name="connsiteX42" fmla="*/ 3457424 w 5260975"/>
              <a:gd name="connsiteY42" fmla="*/ 1272874 h 1410656"/>
              <a:gd name="connsiteX43" fmla="*/ 3429003 w 5260975"/>
              <a:gd name="connsiteY43" fmla="*/ 1280364 h 1410656"/>
              <a:gd name="connsiteX44" fmla="*/ 3355264 w 5260975"/>
              <a:gd name="connsiteY44" fmla="*/ 1306096 h 1410656"/>
              <a:gd name="connsiteX45" fmla="*/ 3292757 w 5260975"/>
              <a:gd name="connsiteY45" fmla="*/ 1323090 h 1410656"/>
              <a:gd name="connsiteX46" fmla="*/ 3266643 w 5260975"/>
              <a:gd name="connsiteY46" fmla="*/ 1331251 h 1410656"/>
              <a:gd name="connsiteX47" fmla="*/ 3206921 w 5260975"/>
              <a:gd name="connsiteY47" fmla="*/ 1344886 h 1410656"/>
              <a:gd name="connsiteX48" fmla="*/ 3173123 w 5260975"/>
              <a:gd name="connsiteY48" fmla="*/ 1354488 h 1410656"/>
              <a:gd name="connsiteX49" fmla="*/ 3090646 w 5260975"/>
              <a:gd name="connsiteY49" fmla="*/ 1365337 h 1410656"/>
              <a:gd name="connsiteX50" fmla="*/ 3005480 w 5260975"/>
              <a:gd name="connsiteY50" fmla="*/ 1375802 h 1410656"/>
              <a:gd name="connsiteX51" fmla="*/ 2958721 w 5260975"/>
              <a:gd name="connsiteY51" fmla="*/ 1379259 h 1410656"/>
              <a:gd name="connsiteX52" fmla="*/ 2917915 w 5260975"/>
              <a:gd name="connsiteY52" fmla="*/ 1384733 h 1410656"/>
              <a:gd name="connsiteX53" fmla="*/ 2882389 w 5260975"/>
              <a:gd name="connsiteY53" fmla="*/ 1388189 h 1410656"/>
              <a:gd name="connsiteX54" fmla="*/ 2825837 w 5260975"/>
              <a:gd name="connsiteY54" fmla="*/ 1395198 h 1410656"/>
              <a:gd name="connsiteX55" fmla="*/ 2802313 w 5260975"/>
              <a:gd name="connsiteY55" fmla="*/ 1397023 h 1410656"/>
              <a:gd name="connsiteX56" fmla="*/ 2746816 w 5260975"/>
              <a:gd name="connsiteY56" fmla="*/ 1396926 h 1410656"/>
              <a:gd name="connsiteX57" fmla="*/ 2727517 w 5260975"/>
              <a:gd name="connsiteY57" fmla="*/ 1395966 h 1410656"/>
              <a:gd name="connsiteX58" fmla="*/ 2690359 w 5260975"/>
              <a:gd name="connsiteY58" fmla="*/ 1384060 h 1410656"/>
              <a:gd name="connsiteX59" fmla="*/ 2685943 w 5260975"/>
              <a:gd name="connsiteY59" fmla="*/ 1383196 h 1410656"/>
              <a:gd name="connsiteX60" fmla="*/ 2661554 w 5260975"/>
              <a:gd name="connsiteY60" fmla="*/ 1378491 h 1410656"/>
              <a:gd name="connsiteX61" fmla="*/ 2648208 w 5260975"/>
              <a:gd name="connsiteY61" fmla="*/ 1376955 h 1410656"/>
              <a:gd name="connsiteX62" fmla="*/ 2597512 w 5260975"/>
              <a:gd name="connsiteY62" fmla="*/ 1367162 h 1410656"/>
              <a:gd name="connsiteX63" fmla="*/ 2568324 w 5260975"/>
              <a:gd name="connsiteY63" fmla="*/ 1362553 h 1410656"/>
              <a:gd name="connsiteX64" fmla="*/ 2544704 w 5260975"/>
              <a:gd name="connsiteY64" fmla="*/ 1363225 h 1410656"/>
              <a:gd name="connsiteX65" fmla="*/ 2503225 w 5260975"/>
              <a:gd name="connsiteY65" fmla="*/ 1364089 h 1410656"/>
              <a:gd name="connsiteX66" fmla="*/ 2489975 w 5260975"/>
              <a:gd name="connsiteY66" fmla="*/ 1366298 h 1410656"/>
              <a:gd name="connsiteX67" fmla="*/ 2430061 w 5260975"/>
              <a:gd name="connsiteY67" fmla="*/ 1359960 h 1410656"/>
              <a:gd name="connsiteX68" fmla="*/ 2395880 w 5260975"/>
              <a:gd name="connsiteY68" fmla="*/ 1359480 h 1410656"/>
              <a:gd name="connsiteX69" fmla="*/ 2357378 w 5260975"/>
              <a:gd name="connsiteY69" fmla="*/ 1351607 h 1410656"/>
              <a:gd name="connsiteX70" fmla="*/ 2346145 w 5260975"/>
              <a:gd name="connsiteY70" fmla="*/ 1351991 h 1410656"/>
              <a:gd name="connsiteX71" fmla="*/ 2333567 w 5260975"/>
              <a:gd name="connsiteY71" fmla="*/ 1352663 h 1410656"/>
              <a:gd name="connsiteX72" fmla="*/ 2294968 w 5260975"/>
              <a:gd name="connsiteY72" fmla="*/ 1353240 h 1410656"/>
              <a:gd name="connsiteX73" fmla="*/ 2271540 w 5260975"/>
              <a:gd name="connsiteY73" fmla="*/ 1356120 h 1410656"/>
              <a:gd name="connsiteX74" fmla="*/ 2226895 w 5260975"/>
              <a:gd name="connsiteY74" fmla="*/ 1354392 h 1410656"/>
              <a:gd name="connsiteX75" fmla="*/ 2210379 w 5260975"/>
              <a:gd name="connsiteY75" fmla="*/ 1356888 h 1410656"/>
              <a:gd name="connsiteX76" fmla="*/ 2168613 w 5260975"/>
              <a:gd name="connsiteY76" fmla="*/ 1357176 h 1410656"/>
              <a:gd name="connsiteX77" fmla="*/ 2131167 w 5260975"/>
              <a:gd name="connsiteY77" fmla="*/ 1355736 h 1410656"/>
              <a:gd name="connsiteX78" fmla="*/ 2095065 w 5260975"/>
              <a:gd name="connsiteY78" fmla="*/ 1356504 h 1410656"/>
              <a:gd name="connsiteX79" fmla="*/ 2069237 w 5260975"/>
              <a:gd name="connsiteY79" fmla="*/ 1359672 h 1410656"/>
              <a:gd name="connsiteX80" fmla="*/ 2041201 w 5260975"/>
              <a:gd name="connsiteY80" fmla="*/ 1361592 h 1410656"/>
              <a:gd name="connsiteX81" fmla="*/ 1963909 w 5260975"/>
              <a:gd name="connsiteY81" fmla="*/ 1373018 h 1410656"/>
              <a:gd name="connsiteX82" fmla="*/ 1949603 w 5260975"/>
              <a:gd name="connsiteY82" fmla="*/ 1370234 h 1410656"/>
              <a:gd name="connsiteX83" fmla="*/ 1868373 w 5260975"/>
              <a:gd name="connsiteY83" fmla="*/ 1367641 h 1410656"/>
              <a:gd name="connsiteX84" fmla="*/ 1850707 w 5260975"/>
              <a:gd name="connsiteY84" fmla="*/ 1367834 h 1410656"/>
              <a:gd name="connsiteX85" fmla="*/ 1803275 w 5260975"/>
              <a:gd name="connsiteY85" fmla="*/ 1356504 h 1410656"/>
              <a:gd name="connsiteX86" fmla="*/ 1730112 w 5260975"/>
              <a:gd name="connsiteY86" fmla="*/ 1374459 h 1410656"/>
              <a:gd name="connsiteX87" fmla="*/ 1661652 w 5260975"/>
              <a:gd name="connsiteY87" fmla="*/ 1396926 h 1410656"/>
              <a:gd name="connsiteX88" fmla="*/ 1653011 w 5260975"/>
              <a:gd name="connsiteY88" fmla="*/ 1399807 h 1410656"/>
              <a:gd name="connsiteX89" fmla="*/ 1628431 w 5260975"/>
              <a:gd name="connsiteY89" fmla="*/ 1404704 h 1410656"/>
              <a:gd name="connsiteX90" fmla="*/ 1597995 w 5260975"/>
              <a:gd name="connsiteY90" fmla="*/ 1406432 h 1410656"/>
              <a:gd name="connsiteX91" fmla="*/ 1559396 w 5260975"/>
              <a:gd name="connsiteY91" fmla="*/ 1410656 h 1410656"/>
              <a:gd name="connsiteX92" fmla="*/ 1528480 w 5260975"/>
              <a:gd name="connsiteY92" fmla="*/ 1405375 h 1410656"/>
              <a:gd name="connsiteX93" fmla="*/ 1485272 w 5260975"/>
              <a:gd name="connsiteY93" fmla="*/ 1397502 h 1410656"/>
              <a:gd name="connsiteX94" fmla="*/ 1444562 w 5260975"/>
              <a:gd name="connsiteY94" fmla="*/ 1390013 h 1410656"/>
              <a:gd name="connsiteX95" fmla="*/ 1431696 w 5260975"/>
              <a:gd name="connsiteY95" fmla="*/ 1398846 h 1410656"/>
              <a:gd name="connsiteX96" fmla="*/ 1411821 w 5260975"/>
              <a:gd name="connsiteY96" fmla="*/ 1406527 h 1410656"/>
              <a:gd name="connsiteX97" fmla="*/ 1389738 w 5260975"/>
              <a:gd name="connsiteY97" fmla="*/ 1397310 h 1410656"/>
              <a:gd name="connsiteX98" fmla="*/ 1338081 w 5260975"/>
              <a:gd name="connsiteY98" fmla="*/ 1378204 h 1410656"/>
              <a:gd name="connsiteX99" fmla="*/ 1305436 w 5260975"/>
              <a:gd name="connsiteY99" fmla="*/ 1377339 h 1410656"/>
              <a:gd name="connsiteX100" fmla="*/ 1234481 w 5260975"/>
              <a:gd name="connsiteY100" fmla="*/ 1369178 h 1410656"/>
              <a:gd name="connsiteX101" fmla="*/ 1188106 w 5260975"/>
              <a:gd name="connsiteY101" fmla="*/ 1357560 h 1410656"/>
              <a:gd name="connsiteX102" fmla="*/ 1154790 w 5260975"/>
              <a:gd name="connsiteY102" fmla="*/ 1344406 h 1410656"/>
              <a:gd name="connsiteX103" fmla="*/ 1107069 w 5260975"/>
              <a:gd name="connsiteY103" fmla="*/ 1327219 h 1410656"/>
              <a:gd name="connsiteX104" fmla="*/ 1059158 w 5260975"/>
              <a:gd name="connsiteY104" fmla="*/ 1318290 h 1410656"/>
              <a:gd name="connsiteX105" fmla="*/ 1024496 w 5260975"/>
              <a:gd name="connsiteY105" fmla="*/ 1307056 h 1410656"/>
              <a:gd name="connsiteX106" fmla="*/ 982153 w 5260975"/>
              <a:gd name="connsiteY106" fmla="*/ 1299374 h 1410656"/>
              <a:gd name="connsiteX107" fmla="*/ 946628 w 5260975"/>
              <a:gd name="connsiteY107" fmla="*/ 1299087 h 1410656"/>
              <a:gd name="connsiteX108" fmla="*/ 890939 w 5260975"/>
              <a:gd name="connsiteY108" fmla="*/ 1300431 h 1410656"/>
              <a:gd name="connsiteX109" fmla="*/ 822769 w 5260975"/>
              <a:gd name="connsiteY109" fmla="*/ 1277196 h 1410656"/>
              <a:gd name="connsiteX110" fmla="*/ 795212 w 5260975"/>
              <a:gd name="connsiteY110" fmla="*/ 1272010 h 1410656"/>
              <a:gd name="connsiteX111" fmla="*/ 769288 w 5260975"/>
              <a:gd name="connsiteY111" fmla="*/ 1269610 h 1410656"/>
              <a:gd name="connsiteX112" fmla="*/ 714271 w 5260975"/>
              <a:gd name="connsiteY112" fmla="*/ 1254152 h 1410656"/>
              <a:gd name="connsiteX113" fmla="*/ 691900 w 5260975"/>
              <a:gd name="connsiteY113" fmla="*/ 1249062 h 1410656"/>
              <a:gd name="connsiteX114" fmla="*/ 660598 w 5260975"/>
              <a:gd name="connsiteY114" fmla="*/ 1249159 h 1410656"/>
              <a:gd name="connsiteX115" fmla="*/ 603662 w 5260975"/>
              <a:gd name="connsiteY115" fmla="*/ 1242054 h 1410656"/>
              <a:gd name="connsiteX116" fmla="*/ 546821 w 5260975"/>
              <a:gd name="connsiteY116" fmla="*/ 1221314 h 1410656"/>
              <a:gd name="connsiteX117" fmla="*/ 522721 w 5260975"/>
              <a:gd name="connsiteY117" fmla="*/ 1223330 h 1410656"/>
              <a:gd name="connsiteX118" fmla="*/ 514080 w 5260975"/>
              <a:gd name="connsiteY118" fmla="*/ 1222851 h 1410656"/>
              <a:gd name="connsiteX119" fmla="*/ 436404 w 5260975"/>
              <a:gd name="connsiteY119" fmla="*/ 1211424 h 1410656"/>
              <a:gd name="connsiteX120" fmla="*/ 428626 w 5260975"/>
              <a:gd name="connsiteY120" fmla="*/ 1210177 h 1410656"/>
              <a:gd name="connsiteX121" fmla="*/ 392141 w 5260975"/>
              <a:gd name="connsiteY121" fmla="*/ 1199999 h 1410656"/>
              <a:gd name="connsiteX122" fmla="*/ 300157 w 5260975"/>
              <a:gd name="connsiteY122" fmla="*/ 1193662 h 1410656"/>
              <a:gd name="connsiteX123" fmla="*/ 294493 w 5260975"/>
              <a:gd name="connsiteY123" fmla="*/ 1192894 h 1410656"/>
              <a:gd name="connsiteX124" fmla="*/ 263671 w 5260975"/>
              <a:gd name="connsiteY124" fmla="*/ 1197982 h 1410656"/>
              <a:gd name="connsiteX125" fmla="*/ 248406 w 5260975"/>
              <a:gd name="connsiteY125" fmla="*/ 1205184 h 1410656"/>
              <a:gd name="connsiteX126" fmla="*/ 224594 w 5260975"/>
              <a:gd name="connsiteY126" fmla="*/ 1212673 h 1410656"/>
              <a:gd name="connsiteX127" fmla="*/ 200398 w 5260975"/>
              <a:gd name="connsiteY127" fmla="*/ 1215458 h 1410656"/>
              <a:gd name="connsiteX128" fmla="*/ 159783 w 5260975"/>
              <a:gd name="connsiteY128" fmla="*/ 1204127 h 1410656"/>
              <a:gd name="connsiteX129" fmla="*/ 144997 w 5260975"/>
              <a:gd name="connsiteY129" fmla="*/ 1202975 h 1410656"/>
              <a:gd name="connsiteX130" fmla="*/ 112064 w 5260975"/>
              <a:gd name="connsiteY130" fmla="*/ 1197503 h 1410656"/>
              <a:gd name="connsiteX131" fmla="*/ 83259 w 5260975"/>
              <a:gd name="connsiteY131" fmla="*/ 1197887 h 1410656"/>
              <a:gd name="connsiteX132" fmla="*/ 60120 w 5260975"/>
              <a:gd name="connsiteY132" fmla="*/ 1206624 h 1410656"/>
              <a:gd name="connsiteX133" fmla="*/ 26514 w 5260975"/>
              <a:gd name="connsiteY133" fmla="*/ 1208352 h 1410656"/>
              <a:gd name="connsiteX134" fmla="*/ 4814 w 5260975"/>
              <a:gd name="connsiteY134" fmla="*/ 1202015 h 1410656"/>
              <a:gd name="connsiteX135" fmla="*/ 398 w 5260975"/>
              <a:gd name="connsiteY135" fmla="*/ 1201152 h 1410656"/>
              <a:gd name="connsiteX136" fmla="*/ 0 w 5260975"/>
              <a:gd name="connsiteY136" fmla="*/ 1201150 h 1410656"/>
              <a:gd name="connsiteX137" fmla="*/ 0 w 5260975"/>
              <a:gd name="connsiteY137" fmla="*/ 1004512 h 1410656"/>
              <a:gd name="connsiteX138" fmla="*/ 30355 w 5260975"/>
              <a:gd name="connsiteY138" fmla="*/ 1002784 h 1410656"/>
              <a:gd name="connsiteX139" fmla="*/ 52151 w 5260975"/>
              <a:gd name="connsiteY139" fmla="*/ 997695 h 1410656"/>
              <a:gd name="connsiteX140" fmla="*/ 64248 w 5260975"/>
              <a:gd name="connsiteY140" fmla="*/ 994430 h 1410656"/>
              <a:gd name="connsiteX141" fmla="*/ 126370 w 5260975"/>
              <a:gd name="connsiteY141" fmla="*/ 985405 h 1410656"/>
              <a:gd name="connsiteX142" fmla="*/ 154022 w 5260975"/>
              <a:gd name="connsiteY142" fmla="*/ 975708 h 1410656"/>
              <a:gd name="connsiteX143" fmla="*/ 161512 w 5260975"/>
              <a:gd name="connsiteY143" fmla="*/ 974268 h 1410656"/>
              <a:gd name="connsiteX144" fmla="*/ 202510 w 5260975"/>
              <a:gd name="connsiteY144" fmla="*/ 978300 h 1410656"/>
              <a:gd name="connsiteX145" fmla="*/ 233235 w 5260975"/>
              <a:gd name="connsiteY145" fmla="*/ 993950 h 1410656"/>
              <a:gd name="connsiteX146" fmla="*/ 239188 w 5260975"/>
              <a:gd name="connsiteY146" fmla="*/ 999231 h 1410656"/>
              <a:gd name="connsiteX147" fmla="*/ 324834 w 5260975"/>
              <a:gd name="connsiteY147" fmla="*/ 997407 h 1410656"/>
              <a:gd name="connsiteX148" fmla="*/ 337987 w 5260975"/>
              <a:gd name="connsiteY148" fmla="*/ 995198 h 1410656"/>
              <a:gd name="connsiteX149" fmla="*/ 401550 w 5260975"/>
              <a:gd name="connsiteY149" fmla="*/ 1004416 h 1410656"/>
              <a:gd name="connsiteX150" fmla="*/ 420081 w 5260975"/>
              <a:gd name="connsiteY150" fmla="*/ 1006240 h 1410656"/>
              <a:gd name="connsiteX151" fmla="*/ 486523 w 5260975"/>
              <a:gd name="connsiteY151" fmla="*/ 1014498 h 1410656"/>
              <a:gd name="connsiteX152" fmla="*/ 495932 w 5260975"/>
              <a:gd name="connsiteY152" fmla="*/ 1006817 h 1410656"/>
              <a:gd name="connsiteX153" fmla="*/ 523009 w 5260975"/>
              <a:gd name="connsiteY153" fmla="*/ 987517 h 1410656"/>
              <a:gd name="connsiteX154" fmla="*/ 576393 w 5260975"/>
              <a:gd name="connsiteY154" fmla="*/ 970427 h 1410656"/>
              <a:gd name="connsiteX155" fmla="*/ 590892 w 5260975"/>
              <a:gd name="connsiteY155" fmla="*/ 971387 h 1410656"/>
              <a:gd name="connsiteX156" fmla="*/ 627569 w 5260975"/>
              <a:gd name="connsiteY156" fmla="*/ 999904 h 1410656"/>
              <a:gd name="connsiteX157" fmla="*/ 645429 w 5260975"/>
              <a:gd name="connsiteY157" fmla="*/ 1011329 h 1410656"/>
              <a:gd name="connsiteX158" fmla="*/ 696125 w 5260975"/>
              <a:gd name="connsiteY158" fmla="*/ 1032356 h 1410656"/>
              <a:gd name="connsiteX159" fmla="*/ 700349 w 5260975"/>
              <a:gd name="connsiteY159" fmla="*/ 1036197 h 1410656"/>
              <a:gd name="connsiteX160" fmla="*/ 737795 w 5260975"/>
              <a:gd name="connsiteY160" fmla="*/ 1081804 h 1410656"/>
              <a:gd name="connsiteX161" fmla="*/ 746244 w 5260975"/>
              <a:gd name="connsiteY161" fmla="*/ 1089581 h 1410656"/>
              <a:gd name="connsiteX162" fmla="*/ 756422 w 5260975"/>
              <a:gd name="connsiteY162" fmla="*/ 1101680 h 1410656"/>
              <a:gd name="connsiteX163" fmla="*/ 788202 w 5260975"/>
              <a:gd name="connsiteY163" fmla="*/ 1125108 h 1410656"/>
              <a:gd name="connsiteX164" fmla="*/ 827569 w 5260975"/>
              <a:gd name="connsiteY164" fmla="*/ 1132596 h 1410656"/>
              <a:gd name="connsiteX165" fmla="*/ 875097 w 5260975"/>
              <a:gd name="connsiteY165" fmla="*/ 1144022 h 1410656"/>
              <a:gd name="connsiteX166" fmla="*/ 894972 w 5260975"/>
              <a:gd name="connsiteY166" fmla="*/ 1151704 h 1410656"/>
              <a:gd name="connsiteX167" fmla="*/ 948260 w 5260975"/>
              <a:gd name="connsiteY167" fmla="*/ 1166298 h 1410656"/>
              <a:gd name="connsiteX168" fmla="*/ 986282 w 5260975"/>
              <a:gd name="connsiteY168" fmla="*/ 1178588 h 1410656"/>
              <a:gd name="connsiteX169" fmla="*/ 1041107 w 5260975"/>
              <a:gd name="connsiteY169" fmla="*/ 1185789 h 1410656"/>
              <a:gd name="connsiteX170" fmla="*/ 1067703 w 5260975"/>
              <a:gd name="connsiteY170" fmla="*/ 1186076 h 1410656"/>
              <a:gd name="connsiteX171" fmla="*/ 1116574 w 5260975"/>
              <a:gd name="connsiteY171" fmla="*/ 1222946 h 1410656"/>
              <a:gd name="connsiteX172" fmla="*/ 1155557 w 5260975"/>
              <a:gd name="connsiteY172" fmla="*/ 1247335 h 1410656"/>
              <a:gd name="connsiteX173" fmla="*/ 1196556 w 5260975"/>
              <a:gd name="connsiteY173" fmla="*/ 1235525 h 1410656"/>
              <a:gd name="connsiteX174" fmla="*/ 1207693 w 5260975"/>
              <a:gd name="connsiteY174" fmla="*/ 1224387 h 1410656"/>
              <a:gd name="connsiteX175" fmla="*/ 1274904 w 5260975"/>
              <a:gd name="connsiteY175" fmla="*/ 1213826 h 1410656"/>
              <a:gd name="connsiteX176" fmla="*/ 1370919 w 5260975"/>
              <a:gd name="connsiteY176" fmla="*/ 1213442 h 1410656"/>
              <a:gd name="connsiteX177" fmla="*/ 1530593 w 5260975"/>
              <a:gd name="connsiteY177" fmla="*/ 1189437 h 1410656"/>
              <a:gd name="connsiteX178" fmla="*/ 1558436 w 5260975"/>
              <a:gd name="connsiteY178" fmla="*/ 1178299 h 1410656"/>
              <a:gd name="connsiteX179" fmla="*/ 1589737 w 5260975"/>
              <a:gd name="connsiteY179" fmla="*/ 1175515 h 1410656"/>
              <a:gd name="connsiteX180" fmla="*/ 1601740 w 5260975"/>
              <a:gd name="connsiteY180" fmla="*/ 1182333 h 1410656"/>
              <a:gd name="connsiteX181" fmla="*/ 1654259 w 5260975"/>
              <a:gd name="connsiteY181" fmla="*/ 1192510 h 1410656"/>
              <a:gd name="connsiteX182" fmla="*/ 1664246 w 5260975"/>
              <a:gd name="connsiteY182" fmla="*/ 1192702 h 1410656"/>
              <a:gd name="connsiteX183" fmla="*/ 1698427 w 5260975"/>
              <a:gd name="connsiteY183" fmla="*/ 1188381 h 1410656"/>
              <a:gd name="connsiteX184" fmla="*/ 1730112 w 5260975"/>
              <a:gd name="connsiteY184" fmla="*/ 1185885 h 1410656"/>
              <a:gd name="connsiteX185" fmla="*/ 1809996 w 5260975"/>
              <a:gd name="connsiteY185" fmla="*/ 1194046 h 1410656"/>
              <a:gd name="connsiteX186" fmla="*/ 1871254 w 5260975"/>
              <a:gd name="connsiteY186" fmla="*/ 1192126 h 1410656"/>
              <a:gd name="connsiteX187" fmla="*/ 1899482 w 5260975"/>
              <a:gd name="connsiteY187" fmla="*/ 1194046 h 1410656"/>
              <a:gd name="connsiteX188" fmla="*/ 1915420 w 5260975"/>
              <a:gd name="connsiteY188" fmla="*/ 1196927 h 1410656"/>
              <a:gd name="connsiteX189" fmla="*/ 1951522 w 5260975"/>
              <a:gd name="connsiteY189" fmla="*/ 1216994 h 1410656"/>
              <a:gd name="connsiteX190" fmla="*/ 1971302 w 5260975"/>
              <a:gd name="connsiteY190" fmla="*/ 1221507 h 1410656"/>
              <a:gd name="connsiteX191" fmla="*/ 2030831 w 5260975"/>
              <a:gd name="connsiteY191" fmla="*/ 1221123 h 1410656"/>
              <a:gd name="connsiteX192" fmla="*/ 2120125 w 5260975"/>
              <a:gd name="connsiteY192" fmla="*/ 1190878 h 1410656"/>
              <a:gd name="connsiteX193" fmla="*/ 2129439 w 5260975"/>
              <a:gd name="connsiteY193" fmla="*/ 1186845 h 1410656"/>
              <a:gd name="connsiteX194" fmla="*/ 2174854 w 5260975"/>
              <a:gd name="connsiteY194" fmla="*/ 1181852 h 1410656"/>
              <a:gd name="connsiteX195" fmla="*/ 2205674 w 5260975"/>
              <a:gd name="connsiteY195" fmla="*/ 1188669 h 1410656"/>
              <a:gd name="connsiteX196" fmla="*/ 2247634 w 5260975"/>
              <a:gd name="connsiteY196" fmla="*/ 1202784 h 1410656"/>
              <a:gd name="connsiteX197" fmla="*/ 2285367 w 5260975"/>
              <a:gd name="connsiteY197" fmla="*/ 1214594 h 1410656"/>
              <a:gd name="connsiteX198" fmla="*/ 2312827 w 5260975"/>
              <a:gd name="connsiteY198" fmla="*/ 1227939 h 1410656"/>
              <a:gd name="connsiteX199" fmla="*/ 2375622 w 5260975"/>
              <a:gd name="connsiteY199" fmla="*/ 1237733 h 1410656"/>
              <a:gd name="connsiteX200" fmla="*/ 2382151 w 5260975"/>
              <a:gd name="connsiteY200" fmla="*/ 1239365 h 1410656"/>
              <a:gd name="connsiteX201" fmla="*/ 2429390 w 5260975"/>
              <a:gd name="connsiteY201" fmla="*/ 1227459 h 1410656"/>
              <a:gd name="connsiteX202" fmla="*/ 2486134 w 5260975"/>
              <a:gd name="connsiteY202" fmla="*/ 1215362 h 1410656"/>
              <a:gd name="connsiteX203" fmla="*/ 2506394 w 5260975"/>
              <a:gd name="connsiteY203" fmla="*/ 1219490 h 1410656"/>
              <a:gd name="connsiteX204" fmla="*/ 2534142 w 5260975"/>
              <a:gd name="connsiteY204" fmla="*/ 1225347 h 1410656"/>
              <a:gd name="connsiteX205" fmla="*/ 2559874 w 5260975"/>
              <a:gd name="connsiteY205" fmla="*/ 1222275 h 1410656"/>
              <a:gd name="connsiteX206" fmla="*/ 2575525 w 5260975"/>
              <a:gd name="connsiteY206" fmla="*/ 1221987 h 1410656"/>
              <a:gd name="connsiteX207" fmla="*/ 2646960 w 5260975"/>
              <a:gd name="connsiteY207" fmla="*/ 1257896 h 1410656"/>
              <a:gd name="connsiteX208" fmla="*/ 2665107 w 5260975"/>
              <a:gd name="connsiteY208" fmla="*/ 1260873 h 1410656"/>
              <a:gd name="connsiteX209" fmla="*/ 2675381 w 5260975"/>
              <a:gd name="connsiteY209" fmla="*/ 1265290 h 1410656"/>
              <a:gd name="connsiteX210" fmla="*/ 2737311 w 5260975"/>
              <a:gd name="connsiteY210" fmla="*/ 1309841 h 1410656"/>
              <a:gd name="connsiteX211" fmla="*/ 2763619 w 5260975"/>
              <a:gd name="connsiteY211" fmla="*/ 1318866 h 1410656"/>
              <a:gd name="connsiteX212" fmla="*/ 2792519 w 5260975"/>
              <a:gd name="connsiteY212" fmla="*/ 1317041 h 1410656"/>
              <a:gd name="connsiteX213" fmla="*/ 2809226 w 5260975"/>
              <a:gd name="connsiteY213" fmla="*/ 1313777 h 1410656"/>
              <a:gd name="connsiteX214" fmla="*/ 2850705 w 5260975"/>
              <a:gd name="connsiteY214" fmla="*/ 1285452 h 1410656"/>
              <a:gd name="connsiteX215" fmla="*/ 2874324 w 5260975"/>
              <a:gd name="connsiteY215" fmla="*/ 1286413 h 1410656"/>
              <a:gd name="connsiteX216" fmla="*/ 2911194 w 5260975"/>
              <a:gd name="connsiteY216" fmla="*/ 1305903 h 1410656"/>
              <a:gd name="connsiteX217" fmla="*/ 2978116 w 5260975"/>
              <a:gd name="connsiteY217" fmla="*/ 1314641 h 1410656"/>
              <a:gd name="connsiteX218" fmla="*/ 3012106 w 5260975"/>
              <a:gd name="connsiteY218" fmla="*/ 1287373 h 1410656"/>
              <a:gd name="connsiteX219" fmla="*/ 3029676 w 5260975"/>
              <a:gd name="connsiteY219" fmla="*/ 1261161 h 1410656"/>
              <a:gd name="connsiteX220" fmla="*/ 3080469 w 5260975"/>
              <a:gd name="connsiteY220" fmla="*/ 1230724 h 1410656"/>
              <a:gd name="connsiteX221" fmla="*/ 3092567 w 5260975"/>
              <a:gd name="connsiteY221" fmla="*/ 1242054 h 1410656"/>
              <a:gd name="connsiteX222" fmla="*/ 3129821 w 5260975"/>
              <a:gd name="connsiteY222" fmla="*/ 1246855 h 1410656"/>
              <a:gd name="connsiteX223" fmla="*/ 3170147 w 5260975"/>
              <a:gd name="connsiteY223" fmla="*/ 1246471 h 1410656"/>
              <a:gd name="connsiteX224" fmla="*/ 3240429 w 5260975"/>
              <a:gd name="connsiteY224" fmla="*/ 1251559 h 1410656"/>
              <a:gd name="connsiteX225" fmla="*/ 3287189 w 5260975"/>
              <a:gd name="connsiteY225" fmla="*/ 1222466 h 1410656"/>
              <a:gd name="connsiteX226" fmla="*/ 3305049 w 5260975"/>
              <a:gd name="connsiteY226" fmla="*/ 1210465 h 1410656"/>
              <a:gd name="connsiteX227" fmla="*/ 3321755 w 5260975"/>
              <a:gd name="connsiteY227" fmla="*/ 1202784 h 1410656"/>
              <a:gd name="connsiteX228" fmla="*/ 3341055 w 5260975"/>
              <a:gd name="connsiteY228" fmla="*/ 1198463 h 1410656"/>
              <a:gd name="connsiteX229" fmla="*/ 3387621 w 5260975"/>
              <a:gd name="connsiteY229" fmla="*/ 1182140 h 1410656"/>
              <a:gd name="connsiteX230" fmla="*/ 3413161 w 5260975"/>
              <a:gd name="connsiteY230" fmla="*/ 1166105 h 1410656"/>
              <a:gd name="connsiteX231" fmla="*/ 3470579 w 5260975"/>
              <a:gd name="connsiteY231" fmla="*/ 1150647 h 1410656"/>
              <a:gd name="connsiteX232" fmla="*/ 3509657 w 5260975"/>
              <a:gd name="connsiteY232" fmla="*/ 1136821 h 1410656"/>
              <a:gd name="connsiteX233" fmla="*/ 3550847 w 5260975"/>
              <a:gd name="connsiteY233" fmla="*/ 1113009 h 1410656"/>
              <a:gd name="connsiteX234" fmla="*/ 3556608 w 5260975"/>
              <a:gd name="connsiteY234" fmla="*/ 1109361 h 1410656"/>
              <a:gd name="connsiteX235" fmla="*/ 3570435 w 5260975"/>
              <a:gd name="connsiteY235" fmla="*/ 1093710 h 1410656"/>
              <a:gd name="connsiteX236" fmla="*/ 3590501 w 5260975"/>
              <a:gd name="connsiteY236" fmla="*/ 1039846 h 1410656"/>
              <a:gd name="connsiteX237" fmla="*/ 3596263 w 5260975"/>
              <a:gd name="connsiteY237" fmla="*/ 1028900 h 1410656"/>
              <a:gd name="connsiteX238" fmla="*/ 3648591 w 5260975"/>
              <a:gd name="connsiteY238" fmla="*/ 992030 h 1410656"/>
              <a:gd name="connsiteX239" fmla="*/ 3667986 w 5260975"/>
              <a:gd name="connsiteY239" fmla="*/ 995487 h 1410656"/>
              <a:gd name="connsiteX240" fmla="*/ 3689397 w 5260975"/>
              <a:gd name="connsiteY240" fmla="*/ 1007585 h 1410656"/>
              <a:gd name="connsiteX241" fmla="*/ 3736349 w 5260975"/>
              <a:gd name="connsiteY241" fmla="*/ 1010753 h 1410656"/>
              <a:gd name="connsiteX242" fmla="*/ 3753919 w 5260975"/>
              <a:gd name="connsiteY242" fmla="*/ 1004513 h 1410656"/>
              <a:gd name="connsiteX243" fmla="*/ 3784643 w 5260975"/>
              <a:gd name="connsiteY243" fmla="*/ 987710 h 1410656"/>
              <a:gd name="connsiteX244" fmla="*/ 3808359 w 5260975"/>
              <a:gd name="connsiteY244" fmla="*/ 961689 h 1410656"/>
              <a:gd name="connsiteX245" fmla="*/ 3842829 w 5260975"/>
              <a:gd name="connsiteY245" fmla="*/ 918674 h 1410656"/>
              <a:gd name="connsiteX246" fmla="*/ 3908983 w 5260975"/>
              <a:gd name="connsiteY246" fmla="*/ 902256 h 1410656"/>
              <a:gd name="connsiteX247" fmla="*/ 3934428 w 5260975"/>
              <a:gd name="connsiteY247" fmla="*/ 896783 h 1410656"/>
              <a:gd name="connsiteX248" fmla="*/ 4026987 w 5260975"/>
              <a:gd name="connsiteY248" fmla="*/ 873835 h 1410656"/>
              <a:gd name="connsiteX249" fmla="*/ 4035051 w 5260975"/>
              <a:gd name="connsiteY249" fmla="*/ 873067 h 1410656"/>
              <a:gd name="connsiteX250" fmla="*/ 4099189 w 5260975"/>
              <a:gd name="connsiteY250" fmla="*/ 846664 h 1410656"/>
              <a:gd name="connsiteX251" fmla="*/ 4114647 w 5260975"/>
              <a:gd name="connsiteY251" fmla="*/ 840134 h 1410656"/>
              <a:gd name="connsiteX252" fmla="*/ 4133563 w 5260975"/>
              <a:gd name="connsiteY252" fmla="*/ 823427 h 1410656"/>
              <a:gd name="connsiteX253" fmla="*/ 4151039 w 5260975"/>
              <a:gd name="connsiteY253" fmla="*/ 776284 h 1410656"/>
              <a:gd name="connsiteX254" fmla="*/ 4171489 w 5260975"/>
              <a:gd name="connsiteY254" fmla="*/ 754776 h 1410656"/>
              <a:gd name="connsiteX255" fmla="*/ 4186372 w 5260975"/>
              <a:gd name="connsiteY255" fmla="*/ 741718 h 1410656"/>
              <a:gd name="connsiteX256" fmla="*/ 4199429 w 5260975"/>
              <a:gd name="connsiteY256" fmla="*/ 721940 h 1410656"/>
              <a:gd name="connsiteX257" fmla="*/ 4212487 w 5260975"/>
              <a:gd name="connsiteY257" fmla="*/ 674604 h 1410656"/>
              <a:gd name="connsiteX258" fmla="*/ 4232555 w 5260975"/>
              <a:gd name="connsiteY258" fmla="*/ 632645 h 1410656"/>
              <a:gd name="connsiteX259" fmla="*/ 4268657 w 5260975"/>
              <a:gd name="connsiteY259" fmla="*/ 609410 h 1410656"/>
              <a:gd name="connsiteX260" fmla="*/ 4291028 w 5260975"/>
              <a:gd name="connsiteY260" fmla="*/ 597216 h 1410656"/>
              <a:gd name="connsiteX261" fmla="*/ 4379651 w 5260975"/>
              <a:gd name="connsiteY261" fmla="*/ 609506 h 1410656"/>
              <a:gd name="connsiteX262" fmla="*/ 4440139 w 5260975"/>
              <a:gd name="connsiteY262" fmla="*/ 621507 h 1410656"/>
              <a:gd name="connsiteX263" fmla="*/ 4460015 w 5260975"/>
              <a:gd name="connsiteY263" fmla="*/ 616899 h 1410656"/>
              <a:gd name="connsiteX264" fmla="*/ 4516183 w 5260975"/>
              <a:gd name="connsiteY264" fmla="*/ 577724 h 1410656"/>
              <a:gd name="connsiteX265" fmla="*/ 4571681 w 5260975"/>
              <a:gd name="connsiteY265" fmla="*/ 560250 h 1410656"/>
              <a:gd name="connsiteX266" fmla="*/ 4613447 w 5260975"/>
              <a:gd name="connsiteY266" fmla="*/ 555257 h 1410656"/>
              <a:gd name="connsiteX267" fmla="*/ 4649355 w 5260975"/>
              <a:gd name="connsiteY267" fmla="*/ 551417 h 1410656"/>
              <a:gd name="connsiteX268" fmla="*/ 4692467 w 5260975"/>
              <a:gd name="connsiteY268" fmla="*/ 540663 h 1410656"/>
              <a:gd name="connsiteX269" fmla="*/ 4716855 w 5260975"/>
              <a:gd name="connsiteY269" fmla="*/ 528949 h 1410656"/>
              <a:gd name="connsiteX270" fmla="*/ 4755645 w 5260975"/>
              <a:gd name="connsiteY270" fmla="*/ 512147 h 1410656"/>
              <a:gd name="connsiteX271" fmla="*/ 4795395 w 5260975"/>
              <a:gd name="connsiteY271" fmla="*/ 490351 h 1410656"/>
              <a:gd name="connsiteX272" fmla="*/ 4825928 w 5260975"/>
              <a:gd name="connsiteY272" fmla="*/ 459818 h 1410656"/>
              <a:gd name="connsiteX273" fmla="*/ 4842347 w 5260975"/>
              <a:gd name="connsiteY273" fmla="*/ 434086 h 1410656"/>
              <a:gd name="connsiteX274" fmla="*/ 4890451 w 5260975"/>
              <a:gd name="connsiteY274" fmla="*/ 397216 h 1410656"/>
              <a:gd name="connsiteX275" fmla="*/ 4933945 w 5260975"/>
              <a:gd name="connsiteY275" fmla="*/ 327701 h 1410656"/>
              <a:gd name="connsiteX276" fmla="*/ 4961214 w 5260975"/>
              <a:gd name="connsiteY276" fmla="*/ 298801 h 1410656"/>
              <a:gd name="connsiteX277" fmla="*/ 4976672 w 5260975"/>
              <a:gd name="connsiteY277" fmla="*/ 290639 h 1410656"/>
              <a:gd name="connsiteX278" fmla="*/ 5002979 w 5260975"/>
              <a:gd name="connsiteY278" fmla="*/ 270573 h 1410656"/>
              <a:gd name="connsiteX279" fmla="*/ 5018535 w 5260975"/>
              <a:gd name="connsiteY279" fmla="*/ 255690 h 1410656"/>
              <a:gd name="connsiteX280" fmla="*/ 5061069 w 5260975"/>
              <a:gd name="connsiteY280" fmla="*/ 200961 h 1410656"/>
              <a:gd name="connsiteX281" fmla="*/ 5074127 w 5260975"/>
              <a:gd name="connsiteY281" fmla="*/ 184735 h 1410656"/>
              <a:gd name="connsiteX282" fmla="*/ 5101108 w 5260975"/>
              <a:gd name="connsiteY282" fmla="*/ 156891 h 1410656"/>
              <a:gd name="connsiteX283" fmla="*/ 5112918 w 5260975"/>
              <a:gd name="connsiteY283" fmla="*/ 148441 h 1410656"/>
              <a:gd name="connsiteX284" fmla="*/ 5133753 w 5260975"/>
              <a:gd name="connsiteY284" fmla="*/ 125782 h 1410656"/>
              <a:gd name="connsiteX285" fmla="*/ 5183393 w 5260975"/>
              <a:gd name="connsiteY285" fmla="*/ 66348 h 1410656"/>
              <a:gd name="connsiteX286" fmla="*/ 5204709 w 5260975"/>
              <a:gd name="connsiteY286" fmla="*/ 33030 h 1410656"/>
              <a:gd name="connsiteX287" fmla="*/ 5247243 w 5260975"/>
              <a:gd name="connsiteY287" fmla="*/ 8451 h 1410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</a:cxnLst>
            <a:rect l="l" t="t" r="r" b="b"/>
            <a:pathLst>
              <a:path w="5260975" h="1410656">
                <a:moveTo>
                  <a:pt x="5260975" y="0"/>
                </a:moveTo>
                <a:lnTo>
                  <a:pt x="5260975" y="221634"/>
                </a:lnTo>
                <a:lnTo>
                  <a:pt x="5226503" y="237063"/>
                </a:lnTo>
                <a:cubicBezTo>
                  <a:pt x="5219783" y="239848"/>
                  <a:pt x="5212389" y="241384"/>
                  <a:pt x="5206341" y="245128"/>
                </a:cubicBezTo>
                <a:cubicBezTo>
                  <a:pt x="5178495" y="262219"/>
                  <a:pt x="5151515" y="280654"/>
                  <a:pt x="5123287" y="297073"/>
                </a:cubicBezTo>
                <a:cubicBezTo>
                  <a:pt x="5094195" y="314067"/>
                  <a:pt x="5068175" y="334134"/>
                  <a:pt x="5048107" y="361307"/>
                </a:cubicBezTo>
                <a:cubicBezTo>
                  <a:pt x="5029480" y="386559"/>
                  <a:pt x="5011429" y="412194"/>
                  <a:pt x="4992899" y="437542"/>
                </a:cubicBezTo>
                <a:cubicBezTo>
                  <a:pt x="4988194" y="443975"/>
                  <a:pt x="4983873" y="451561"/>
                  <a:pt x="4977440" y="455690"/>
                </a:cubicBezTo>
                <a:cubicBezTo>
                  <a:pt x="4964094" y="464331"/>
                  <a:pt x="4949499" y="471340"/>
                  <a:pt x="4935193" y="478445"/>
                </a:cubicBezTo>
                <a:cubicBezTo>
                  <a:pt x="4922903" y="484494"/>
                  <a:pt x="4909845" y="489006"/>
                  <a:pt x="4897844" y="495535"/>
                </a:cubicBezTo>
                <a:cubicBezTo>
                  <a:pt x="4888243" y="500721"/>
                  <a:pt x="4879697" y="507922"/>
                  <a:pt x="4870767" y="514451"/>
                </a:cubicBezTo>
                <a:cubicBezTo>
                  <a:pt x="4862990" y="520115"/>
                  <a:pt x="4854445" y="525012"/>
                  <a:pt x="4847916" y="531830"/>
                </a:cubicBezTo>
                <a:cubicBezTo>
                  <a:pt x="4831977" y="548344"/>
                  <a:pt x="4815942" y="564571"/>
                  <a:pt x="4796163" y="576765"/>
                </a:cubicBezTo>
                <a:cubicBezTo>
                  <a:pt x="4776672" y="588862"/>
                  <a:pt x="4758237" y="602401"/>
                  <a:pt x="4738843" y="614691"/>
                </a:cubicBezTo>
                <a:cubicBezTo>
                  <a:pt x="4719831" y="626693"/>
                  <a:pt x="4702645" y="639846"/>
                  <a:pt x="4692755" y="661162"/>
                </a:cubicBezTo>
                <a:cubicBezTo>
                  <a:pt x="4688339" y="670571"/>
                  <a:pt x="4682097" y="680845"/>
                  <a:pt x="4673744" y="686318"/>
                </a:cubicBezTo>
                <a:cubicBezTo>
                  <a:pt x="4661838" y="694095"/>
                  <a:pt x="4646764" y="696880"/>
                  <a:pt x="4633801" y="703505"/>
                </a:cubicBezTo>
                <a:cubicBezTo>
                  <a:pt x="4618535" y="711282"/>
                  <a:pt x="4600869" y="718003"/>
                  <a:pt x="4590499" y="730389"/>
                </a:cubicBezTo>
                <a:cubicBezTo>
                  <a:pt x="4581281" y="741431"/>
                  <a:pt x="4571968" y="750072"/>
                  <a:pt x="4559773" y="757081"/>
                </a:cubicBezTo>
                <a:cubicBezTo>
                  <a:pt x="4551229" y="761978"/>
                  <a:pt x="4544892" y="770907"/>
                  <a:pt x="4536059" y="774940"/>
                </a:cubicBezTo>
                <a:cubicBezTo>
                  <a:pt x="4524441" y="780317"/>
                  <a:pt x="4512727" y="784542"/>
                  <a:pt x="4502549" y="792895"/>
                </a:cubicBezTo>
                <a:cubicBezTo>
                  <a:pt x="4491987" y="801536"/>
                  <a:pt x="4479986" y="808353"/>
                  <a:pt x="4468944" y="816419"/>
                </a:cubicBezTo>
                <a:cubicBezTo>
                  <a:pt x="4463087" y="820739"/>
                  <a:pt x="4458286" y="826404"/>
                  <a:pt x="4452622" y="830917"/>
                </a:cubicBezTo>
                <a:cubicBezTo>
                  <a:pt x="4442252" y="839174"/>
                  <a:pt x="4431690" y="847239"/>
                  <a:pt x="4421032" y="855016"/>
                </a:cubicBezTo>
                <a:cubicBezTo>
                  <a:pt x="4410375" y="862794"/>
                  <a:pt x="4400197" y="871819"/>
                  <a:pt x="4388483" y="877484"/>
                </a:cubicBezTo>
                <a:cubicBezTo>
                  <a:pt x="4368513" y="887086"/>
                  <a:pt x="4346717" y="892847"/>
                  <a:pt x="4327321" y="903216"/>
                </a:cubicBezTo>
                <a:cubicBezTo>
                  <a:pt x="4307639" y="913777"/>
                  <a:pt x="4289107" y="927028"/>
                  <a:pt x="4271633" y="941046"/>
                </a:cubicBezTo>
                <a:cubicBezTo>
                  <a:pt x="4257807" y="952088"/>
                  <a:pt x="4244845" y="963034"/>
                  <a:pt x="4227465" y="968698"/>
                </a:cubicBezTo>
                <a:cubicBezTo>
                  <a:pt x="4217768" y="971867"/>
                  <a:pt x="4207591" y="978780"/>
                  <a:pt x="4201733" y="986846"/>
                </a:cubicBezTo>
                <a:cubicBezTo>
                  <a:pt x="4189059" y="1004416"/>
                  <a:pt x="4172833" y="1016802"/>
                  <a:pt x="4154494" y="1027364"/>
                </a:cubicBezTo>
                <a:cubicBezTo>
                  <a:pt x="4130010" y="1041574"/>
                  <a:pt x="4105814" y="1056072"/>
                  <a:pt x="4081234" y="1069994"/>
                </a:cubicBezTo>
                <a:cubicBezTo>
                  <a:pt x="4066737" y="1078252"/>
                  <a:pt x="4052335" y="1086989"/>
                  <a:pt x="4036971" y="1093038"/>
                </a:cubicBezTo>
                <a:cubicBezTo>
                  <a:pt x="4005575" y="1105520"/>
                  <a:pt x="3973410" y="1116177"/>
                  <a:pt x="3941725" y="1127796"/>
                </a:cubicBezTo>
                <a:cubicBezTo>
                  <a:pt x="3931355" y="1131540"/>
                  <a:pt x="3921561" y="1136917"/>
                  <a:pt x="3910999" y="1140182"/>
                </a:cubicBezTo>
                <a:cubicBezTo>
                  <a:pt x="3899573" y="1143734"/>
                  <a:pt x="3887285" y="1144790"/>
                  <a:pt x="3875859" y="1148343"/>
                </a:cubicBezTo>
                <a:cubicBezTo>
                  <a:pt x="3856847" y="1154199"/>
                  <a:pt x="3838412" y="1161689"/>
                  <a:pt x="3819401" y="1167642"/>
                </a:cubicBezTo>
                <a:cubicBezTo>
                  <a:pt x="3782723" y="1179068"/>
                  <a:pt x="3745949" y="1190014"/>
                  <a:pt x="3709176" y="1200863"/>
                </a:cubicBezTo>
                <a:cubicBezTo>
                  <a:pt x="3701303" y="1203168"/>
                  <a:pt x="3692757" y="1203456"/>
                  <a:pt x="3684981" y="1205952"/>
                </a:cubicBezTo>
                <a:cubicBezTo>
                  <a:pt x="3664337" y="1212673"/>
                  <a:pt x="3643789" y="1219970"/>
                  <a:pt x="3623338" y="1227363"/>
                </a:cubicBezTo>
                <a:cubicBezTo>
                  <a:pt x="3610953" y="1231876"/>
                  <a:pt x="3598854" y="1237445"/>
                  <a:pt x="3586373" y="1241765"/>
                </a:cubicBezTo>
                <a:cubicBezTo>
                  <a:pt x="3576387" y="1245222"/>
                  <a:pt x="3566113" y="1247910"/>
                  <a:pt x="3555743" y="1250023"/>
                </a:cubicBezTo>
                <a:cubicBezTo>
                  <a:pt x="3546814" y="1251848"/>
                  <a:pt x="3537501" y="1251655"/>
                  <a:pt x="3528667" y="1253864"/>
                </a:cubicBezTo>
                <a:cubicBezTo>
                  <a:pt x="3504759" y="1259816"/>
                  <a:pt x="3481140" y="1266538"/>
                  <a:pt x="3457424" y="1272874"/>
                </a:cubicBezTo>
                <a:cubicBezTo>
                  <a:pt x="3447919" y="1275371"/>
                  <a:pt x="3438221" y="1277196"/>
                  <a:pt x="3429003" y="1280364"/>
                </a:cubicBezTo>
                <a:cubicBezTo>
                  <a:pt x="3404327" y="1288717"/>
                  <a:pt x="3380036" y="1298222"/>
                  <a:pt x="3355264" y="1306096"/>
                </a:cubicBezTo>
                <a:cubicBezTo>
                  <a:pt x="3334717" y="1312625"/>
                  <a:pt x="3313593" y="1317329"/>
                  <a:pt x="3292757" y="1323090"/>
                </a:cubicBezTo>
                <a:cubicBezTo>
                  <a:pt x="3283924" y="1325587"/>
                  <a:pt x="3275475" y="1329140"/>
                  <a:pt x="3266643" y="1331251"/>
                </a:cubicBezTo>
                <a:cubicBezTo>
                  <a:pt x="3246863" y="1336053"/>
                  <a:pt x="3226796" y="1340085"/>
                  <a:pt x="3206921" y="1344886"/>
                </a:cubicBezTo>
                <a:cubicBezTo>
                  <a:pt x="3195590" y="1347670"/>
                  <a:pt x="3184645" y="1352663"/>
                  <a:pt x="3173123" y="1354488"/>
                </a:cubicBezTo>
                <a:cubicBezTo>
                  <a:pt x="3145759" y="1358808"/>
                  <a:pt x="3118203" y="1361880"/>
                  <a:pt x="3090646" y="1365337"/>
                </a:cubicBezTo>
                <a:cubicBezTo>
                  <a:pt x="3062227" y="1368889"/>
                  <a:pt x="3033902" y="1372634"/>
                  <a:pt x="3005480" y="1375802"/>
                </a:cubicBezTo>
                <a:cubicBezTo>
                  <a:pt x="2989926" y="1377435"/>
                  <a:pt x="2974275" y="1377723"/>
                  <a:pt x="2958721" y="1379259"/>
                </a:cubicBezTo>
                <a:cubicBezTo>
                  <a:pt x="2945087" y="1380604"/>
                  <a:pt x="2931549" y="1383100"/>
                  <a:pt x="2917915" y="1384733"/>
                </a:cubicBezTo>
                <a:cubicBezTo>
                  <a:pt x="2906105" y="1386076"/>
                  <a:pt x="2894199" y="1386844"/>
                  <a:pt x="2882389" y="1388189"/>
                </a:cubicBezTo>
                <a:cubicBezTo>
                  <a:pt x="2863475" y="1390397"/>
                  <a:pt x="2844655" y="1392894"/>
                  <a:pt x="2825837" y="1395198"/>
                </a:cubicBezTo>
                <a:cubicBezTo>
                  <a:pt x="2817964" y="1396062"/>
                  <a:pt x="2809706" y="1398462"/>
                  <a:pt x="2802313" y="1397023"/>
                </a:cubicBezTo>
                <a:cubicBezTo>
                  <a:pt x="2783686" y="1393373"/>
                  <a:pt x="2765347" y="1394430"/>
                  <a:pt x="2746816" y="1396926"/>
                </a:cubicBezTo>
                <a:cubicBezTo>
                  <a:pt x="2740479" y="1397791"/>
                  <a:pt x="2733662" y="1397598"/>
                  <a:pt x="2727517" y="1395966"/>
                </a:cubicBezTo>
                <a:cubicBezTo>
                  <a:pt x="2714939" y="1392701"/>
                  <a:pt x="2702745" y="1388092"/>
                  <a:pt x="2690359" y="1384060"/>
                </a:cubicBezTo>
                <a:cubicBezTo>
                  <a:pt x="2689014" y="1383580"/>
                  <a:pt x="2687382" y="1383484"/>
                  <a:pt x="2685943" y="1383196"/>
                </a:cubicBezTo>
                <a:cubicBezTo>
                  <a:pt x="2677781" y="1381563"/>
                  <a:pt x="2669717" y="1379931"/>
                  <a:pt x="2661554" y="1378491"/>
                </a:cubicBezTo>
                <a:cubicBezTo>
                  <a:pt x="2657138" y="1377723"/>
                  <a:pt x="2652625" y="1377627"/>
                  <a:pt x="2648208" y="1376955"/>
                </a:cubicBezTo>
                <a:cubicBezTo>
                  <a:pt x="2631118" y="1374266"/>
                  <a:pt x="2612299" y="1378779"/>
                  <a:pt x="2597512" y="1367162"/>
                </a:cubicBezTo>
                <a:cubicBezTo>
                  <a:pt x="2587911" y="1359672"/>
                  <a:pt x="2578597" y="1361401"/>
                  <a:pt x="2568324" y="1362553"/>
                </a:cubicBezTo>
                <a:cubicBezTo>
                  <a:pt x="2560547" y="1363417"/>
                  <a:pt x="2552577" y="1363128"/>
                  <a:pt x="2544704" y="1363225"/>
                </a:cubicBezTo>
                <a:cubicBezTo>
                  <a:pt x="2530878" y="1363512"/>
                  <a:pt x="2517052" y="1363609"/>
                  <a:pt x="2503225" y="1364089"/>
                </a:cubicBezTo>
                <a:cubicBezTo>
                  <a:pt x="2498808" y="1364281"/>
                  <a:pt x="2494297" y="1366682"/>
                  <a:pt x="2489975" y="1366298"/>
                </a:cubicBezTo>
                <a:cubicBezTo>
                  <a:pt x="2470004" y="1364473"/>
                  <a:pt x="2450033" y="1361592"/>
                  <a:pt x="2430061" y="1359960"/>
                </a:cubicBezTo>
                <a:cubicBezTo>
                  <a:pt x="2418732" y="1359001"/>
                  <a:pt x="2407114" y="1360824"/>
                  <a:pt x="2395880" y="1359480"/>
                </a:cubicBezTo>
                <a:cubicBezTo>
                  <a:pt x="2382919" y="1357944"/>
                  <a:pt x="2370245" y="1354008"/>
                  <a:pt x="2357378" y="1351607"/>
                </a:cubicBezTo>
                <a:cubicBezTo>
                  <a:pt x="2353826" y="1350935"/>
                  <a:pt x="2349889" y="1351799"/>
                  <a:pt x="2346145" y="1351991"/>
                </a:cubicBezTo>
                <a:cubicBezTo>
                  <a:pt x="2341920" y="1352183"/>
                  <a:pt x="2337791" y="1352567"/>
                  <a:pt x="2333567" y="1352663"/>
                </a:cubicBezTo>
                <a:cubicBezTo>
                  <a:pt x="2320700" y="1352856"/>
                  <a:pt x="2307835" y="1352567"/>
                  <a:pt x="2294968" y="1353240"/>
                </a:cubicBezTo>
                <a:cubicBezTo>
                  <a:pt x="2287095" y="1353624"/>
                  <a:pt x="2278839" y="1357560"/>
                  <a:pt x="2271540" y="1356120"/>
                </a:cubicBezTo>
                <a:cubicBezTo>
                  <a:pt x="2256659" y="1353335"/>
                  <a:pt x="2241776" y="1359576"/>
                  <a:pt x="2226895" y="1354392"/>
                </a:cubicBezTo>
                <a:cubicBezTo>
                  <a:pt x="2222285" y="1352856"/>
                  <a:pt x="2215948" y="1356696"/>
                  <a:pt x="2210379" y="1356888"/>
                </a:cubicBezTo>
                <a:cubicBezTo>
                  <a:pt x="2196457" y="1357368"/>
                  <a:pt x="2182535" y="1357272"/>
                  <a:pt x="2168613" y="1357176"/>
                </a:cubicBezTo>
                <a:cubicBezTo>
                  <a:pt x="2156131" y="1357080"/>
                  <a:pt x="2143168" y="1358424"/>
                  <a:pt x="2131167" y="1355736"/>
                </a:cubicBezTo>
                <a:cubicBezTo>
                  <a:pt x="2118588" y="1352856"/>
                  <a:pt x="2107259" y="1353240"/>
                  <a:pt x="2095065" y="1356504"/>
                </a:cubicBezTo>
                <a:cubicBezTo>
                  <a:pt x="2086711" y="1358712"/>
                  <a:pt x="2077878" y="1359001"/>
                  <a:pt x="2069237" y="1359672"/>
                </a:cubicBezTo>
                <a:cubicBezTo>
                  <a:pt x="2059924" y="1360440"/>
                  <a:pt x="2049650" y="1358424"/>
                  <a:pt x="2041201" y="1361592"/>
                </a:cubicBezTo>
                <a:cubicBezTo>
                  <a:pt x="2016044" y="1371002"/>
                  <a:pt x="1990216" y="1373018"/>
                  <a:pt x="1963909" y="1373018"/>
                </a:cubicBezTo>
                <a:cubicBezTo>
                  <a:pt x="1959107" y="1373018"/>
                  <a:pt x="1954210" y="1371675"/>
                  <a:pt x="1949603" y="1370234"/>
                </a:cubicBezTo>
                <a:cubicBezTo>
                  <a:pt x="1922717" y="1361592"/>
                  <a:pt x="1895737" y="1362360"/>
                  <a:pt x="1868373" y="1367641"/>
                </a:cubicBezTo>
                <a:cubicBezTo>
                  <a:pt x="1862708" y="1368794"/>
                  <a:pt x="1856372" y="1368986"/>
                  <a:pt x="1850707" y="1367834"/>
                </a:cubicBezTo>
                <a:cubicBezTo>
                  <a:pt x="1834768" y="1364473"/>
                  <a:pt x="1819309" y="1358904"/>
                  <a:pt x="1803275" y="1356504"/>
                </a:cubicBezTo>
                <a:cubicBezTo>
                  <a:pt x="1776775" y="1352567"/>
                  <a:pt x="1753828" y="1365817"/>
                  <a:pt x="1730112" y="1374459"/>
                </a:cubicBezTo>
                <a:cubicBezTo>
                  <a:pt x="1707548" y="1382620"/>
                  <a:pt x="1688345" y="1401055"/>
                  <a:pt x="1661652" y="1396926"/>
                </a:cubicBezTo>
                <a:cubicBezTo>
                  <a:pt x="1658965" y="1396542"/>
                  <a:pt x="1655988" y="1399134"/>
                  <a:pt x="1653011" y="1399807"/>
                </a:cubicBezTo>
                <a:cubicBezTo>
                  <a:pt x="1644850" y="1401631"/>
                  <a:pt x="1636689" y="1403839"/>
                  <a:pt x="1628431" y="1404704"/>
                </a:cubicBezTo>
                <a:cubicBezTo>
                  <a:pt x="1618350" y="1405856"/>
                  <a:pt x="1608076" y="1405472"/>
                  <a:pt x="1597995" y="1406432"/>
                </a:cubicBezTo>
                <a:cubicBezTo>
                  <a:pt x="1585032" y="1407584"/>
                  <a:pt x="1572263" y="1410656"/>
                  <a:pt x="1559396" y="1410656"/>
                </a:cubicBezTo>
                <a:cubicBezTo>
                  <a:pt x="1549026" y="1410656"/>
                  <a:pt x="1538753" y="1407104"/>
                  <a:pt x="1528480" y="1405375"/>
                </a:cubicBezTo>
                <a:cubicBezTo>
                  <a:pt x="1513981" y="1402975"/>
                  <a:pt x="1498042" y="1403647"/>
                  <a:pt x="1485272" y="1397502"/>
                </a:cubicBezTo>
                <a:cubicBezTo>
                  <a:pt x="1471639" y="1390973"/>
                  <a:pt x="1458676" y="1387997"/>
                  <a:pt x="1444562" y="1390013"/>
                </a:cubicBezTo>
                <a:cubicBezTo>
                  <a:pt x="1439857" y="1390685"/>
                  <a:pt x="1433808" y="1394718"/>
                  <a:pt x="1431696" y="1398846"/>
                </a:cubicBezTo>
                <a:cubicBezTo>
                  <a:pt x="1426991" y="1408064"/>
                  <a:pt x="1420559" y="1409697"/>
                  <a:pt x="1411821" y="1406527"/>
                </a:cubicBezTo>
                <a:cubicBezTo>
                  <a:pt x="1404236" y="1403839"/>
                  <a:pt x="1394922" y="1402495"/>
                  <a:pt x="1389738" y="1397310"/>
                </a:cubicBezTo>
                <a:cubicBezTo>
                  <a:pt x="1375047" y="1382620"/>
                  <a:pt x="1356324" y="1382140"/>
                  <a:pt x="1338081" y="1378204"/>
                </a:cubicBezTo>
                <a:cubicBezTo>
                  <a:pt x="1326945" y="1375802"/>
                  <a:pt x="1316574" y="1375707"/>
                  <a:pt x="1305436" y="1377339"/>
                </a:cubicBezTo>
                <a:cubicBezTo>
                  <a:pt x="1281241" y="1380988"/>
                  <a:pt x="1257717" y="1375802"/>
                  <a:pt x="1234481" y="1369178"/>
                </a:cubicBezTo>
                <a:cubicBezTo>
                  <a:pt x="1219118" y="1364761"/>
                  <a:pt x="1203372" y="1362073"/>
                  <a:pt x="1188106" y="1357560"/>
                </a:cubicBezTo>
                <a:cubicBezTo>
                  <a:pt x="1176680" y="1354104"/>
                  <a:pt x="1165255" y="1349975"/>
                  <a:pt x="1154790" y="1344406"/>
                </a:cubicBezTo>
                <a:cubicBezTo>
                  <a:pt x="1139618" y="1336244"/>
                  <a:pt x="1126369" y="1323954"/>
                  <a:pt x="1107069" y="1327219"/>
                </a:cubicBezTo>
                <a:cubicBezTo>
                  <a:pt x="1090074" y="1330099"/>
                  <a:pt x="1074713" y="1324051"/>
                  <a:pt x="1059158" y="1318290"/>
                </a:cubicBezTo>
                <a:cubicBezTo>
                  <a:pt x="1047732" y="1314065"/>
                  <a:pt x="1036308" y="1309744"/>
                  <a:pt x="1024496" y="1307056"/>
                </a:cubicBezTo>
                <a:cubicBezTo>
                  <a:pt x="1010478" y="1303887"/>
                  <a:pt x="994635" y="1305232"/>
                  <a:pt x="982153" y="1299374"/>
                </a:cubicBezTo>
                <a:cubicBezTo>
                  <a:pt x="969095" y="1293229"/>
                  <a:pt x="958246" y="1297358"/>
                  <a:pt x="946628" y="1299087"/>
                </a:cubicBezTo>
                <a:cubicBezTo>
                  <a:pt x="928097" y="1301775"/>
                  <a:pt x="909661" y="1306768"/>
                  <a:pt x="890939" y="1300431"/>
                </a:cubicBezTo>
                <a:cubicBezTo>
                  <a:pt x="868184" y="1292750"/>
                  <a:pt x="845620" y="1284493"/>
                  <a:pt x="822769" y="1277196"/>
                </a:cubicBezTo>
                <a:cubicBezTo>
                  <a:pt x="813934" y="1274410"/>
                  <a:pt x="804431" y="1273258"/>
                  <a:pt x="795212" y="1272010"/>
                </a:cubicBezTo>
                <a:cubicBezTo>
                  <a:pt x="786476" y="1270954"/>
                  <a:pt x="776010" y="1273642"/>
                  <a:pt x="769288" y="1269610"/>
                </a:cubicBezTo>
                <a:cubicBezTo>
                  <a:pt x="752005" y="1259241"/>
                  <a:pt x="734243" y="1254152"/>
                  <a:pt x="714271" y="1254152"/>
                </a:cubicBezTo>
                <a:cubicBezTo>
                  <a:pt x="706781" y="1254152"/>
                  <a:pt x="699484" y="1249831"/>
                  <a:pt x="691900" y="1249062"/>
                </a:cubicBezTo>
                <a:cubicBezTo>
                  <a:pt x="681529" y="1248103"/>
                  <a:pt x="669623" y="1245510"/>
                  <a:pt x="660598" y="1249159"/>
                </a:cubicBezTo>
                <a:cubicBezTo>
                  <a:pt x="639379" y="1257800"/>
                  <a:pt x="622193" y="1250599"/>
                  <a:pt x="603662" y="1242054"/>
                </a:cubicBezTo>
                <a:cubicBezTo>
                  <a:pt x="585418" y="1233604"/>
                  <a:pt x="566215" y="1226884"/>
                  <a:pt x="546821" y="1221314"/>
                </a:cubicBezTo>
                <a:cubicBezTo>
                  <a:pt x="539524" y="1219298"/>
                  <a:pt x="530787" y="1222659"/>
                  <a:pt x="522721" y="1223330"/>
                </a:cubicBezTo>
                <a:cubicBezTo>
                  <a:pt x="519840" y="1223523"/>
                  <a:pt x="516671" y="1223811"/>
                  <a:pt x="514080" y="1222851"/>
                </a:cubicBezTo>
                <a:cubicBezTo>
                  <a:pt x="489020" y="1213633"/>
                  <a:pt x="463575" y="1206624"/>
                  <a:pt x="436404" y="1211424"/>
                </a:cubicBezTo>
                <a:cubicBezTo>
                  <a:pt x="433908" y="1211905"/>
                  <a:pt x="431123" y="1210849"/>
                  <a:pt x="428626" y="1210177"/>
                </a:cubicBezTo>
                <a:cubicBezTo>
                  <a:pt x="416432" y="1206720"/>
                  <a:pt x="404526" y="1201247"/>
                  <a:pt x="392141" y="1199999"/>
                </a:cubicBezTo>
                <a:cubicBezTo>
                  <a:pt x="361608" y="1196927"/>
                  <a:pt x="330884" y="1195678"/>
                  <a:pt x="300157" y="1193662"/>
                </a:cubicBezTo>
                <a:cubicBezTo>
                  <a:pt x="298237" y="1193566"/>
                  <a:pt x="296221" y="1193566"/>
                  <a:pt x="294493" y="1192894"/>
                </a:cubicBezTo>
                <a:cubicBezTo>
                  <a:pt x="283163" y="1188765"/>
                  <a:pt x="273274" y="1190110"/>
                  <a:pt x="263671" y="1197982"/>
                </a:cubicBezTo>
                <a:cubicBezTo>
                  <a:pt x="259447" y="1201439"/>
                  <a:pt x="253686" y="1203263"/>
                  <a:pt x="248406" y="1205184"/>
                </a:cubicBezTo>
                <a:cubicBezTo>
                  <a:pt x="240628" y="1208065"/>
                  <a:pt x="232659" y="1210849"/>
                  <a:pt x="224594" y="1212673"/>
                </a:cubicBezTo>
                <a:cubicBezTo>
                  <a:pt x="216624" y="1214401"/>
                  <a:pt x="208079" y="1216801"/>
                  <a:pt x="200398" y="1215458"/>
                </a:cubicBezTo>
                <a:cubicBezTo>
                  <a:pt x="186572" y="1213057"/>
                  <a:pt x="173417" y="1207681"/>
                  <a:pt x="159783" y="1204127"/>
                </a:cubicBezTo>
                <a:cubicBezTo>
                  <a:pt x="155079" y="1202879"/>
                  <a:pt x="149893" y="1203072"/>
                  <a:pt x="144997" y="1202975"/>
                </a:cubicBezTo>
                <a:cubicBezTo>
                  <a:pt x="133763" y="1202688"/>
                  <a:pt x="122241" y="1205472"/>
                  <a:pt x="112064" y="1197503"/>
                </a:cubicBezTo>
                <a:cubicBezTo>
                  <a:pt x="102655" y="1190014"/>
                  <a:pt x="93148" y="1192221"/>
                  <a:pt x="83259" y="1197887"/>
                </a:cubicBezTo>
                <a:cubicBezTo>
                  <a:pt x="76154" y="1201920"/>
                  <a:pt x="68090" y="1205088"/>
                  <a:pt x="60120" y="1206624"/>
                </a:cubicBezTo>
                <a:cubicBezTo>
                  <a:pt x="49174" y="1208736"/>
                  <a:pt x="38324" y="1209601"/>
                  <a:pt x="26514" y="1208352"/>
                </a:cubicBezTo>
                <a:cubicBezTo>
                  <a:pt x="18161" y="1207488"/>
                  <a:pt x="11343" y="1207104"/>
                  <a:pt x="4814" y="1202015"/>
                </a:cubicBezTo>
                <a:cubicBezTo>
                  <a:pt x="3759" y="1201247"/>
                  <a:pt x="1839" y="1201055"/>
                  <a:pt x="398" y="1201152"/>
                </a:cubicBezTo>
                <a:lnTo>
                  <a:pt x="0" y="1201150"/>
                </a:lnTo>
                <a:lnTo>
                  <a:pt x="0" y="1004512"/>
                </a:lnTo>
                <a:lnTo>
                  <a:pt x="30355" y="1002784"/>
                </a:lnTo>
                <a:cubicBezTo>
                  <a:pt x="37748" y="1002111"/>
                  <a:pt x="44853" y="999520"/>
                  <a:pt x="52151" y="997695"/>
                </a:cubicBezTo>
                <a:cubicBezTo>
                  <a:pt x="56183" y="996639"/>
                  <a:pt x="60504" y="993855"/>
                  <a:pt x="64248" y="994430"/>
                </a:cubicBezTo>
                <a:cubicBezTo>
                  <a:pt x="85948" y="997791"/>
                  <a:pt x="105823" y="989534"/>
                  <a:pt x="126370" y="985405"/>
                </a:cubicBezTo>
                <a:cubicBezTo>
                  <a:pt x="135876" y="983485"/>
                  <a:pt x="144805" y="978876"/>
                  <a:pt x="154022" y="975708"/>
                </a:cubicBezTo>
                <a:cubicBezTo>
                  <a:pt x="156423" y="974843"/>
                  <a:pt x="159111" y="974075"/>
                  <a:pt x="161512" y="974268"/>
                </a:cubicBezTo>
                <a:cubicBezTo>
                  <a:pt x="175242" y="975420"/>
                  <a:pt x="188876" y="977052"/>
                  <a:pt x="202510" y="978300"/>
                </a:cubicBezTo>
                <a:cubicBezTo>
                  <a:pt x="214896" y="979452"/>
                  <a:pt x="227378" y="979836"/>
                  <a:pt x="233235" y="993950"/>
                </a:cubicBezTo>
                <a:cubicBezTo>
                  <a:pt x="234100" y="996159"/>
                  <a:pt x="236979" y="997791"/>
                  <a:pt x="239188" y="999231"/>
                </a:cubicBezTo>
                <a:cubicBezTo>
                  <a:pt x="273274" y="1021411"/>
                  <a:pt x="291516" y="1020835"/>
                  <a:pt x="324834" y="997407"/>
                </a:cubicBezTo>
                <a:cubicBezTo>
                  <a:pt x="328290" y="995007"/>
                  <a:pt x="335683" y="993278"/>
                  <a:pt x="337987" y="995198"/>
                </a:cubicBezTo>
                <a:cubicBezTo>
                  <a:pt x="357575" y="1011137"/>
                  <a:pt x="378986" y="1009409"/>
                  <a:pt x="401550" y="1004416"/>
                </a:cubicBezTo>
                <a:cubicBezTo>
                  <a:pt x="407407" y="1003072"/>
                  <a:pt x="415664" y="1003072"/>
                  <a:pt x="420081" y="1006240"/>
                </a:cubicBezTo>
                <a:cubicBezTo>
                  <a:pt x="441108" y="1020930"/>
                  <a:pt x="463672" y="1018819"/>
                  <a:pt x="486523" y="1014498"/>
                </a:cubicBezTo>
                <a:cubicBezTo>
                  <a:pt x="490075" y="1013826"/>
                  <a:pt x="494397" y="1010177"/>
                  <a:pt x="495932" y="1006817"/>
                </a:cubicBezTo>
                <a:cubicBezTo>
                  <a:pt x="501406" y="994911"/>
                  <a:pt x="511680" y="990878"/>
                  <a:pt x="523009" y="987517"/>
                </a:cubicBezTo>
                <a:cubicBezTo>
                  <a:pt x="540868" y="982044"/>
                  <a:pt x="558438" y="975611"/>
                  <a:pt x="576393" y="970427"/>
                </a:cubicBezTo>
                <a:cubicBezTo>
                  <a:pt x="580811" y="969179"/>
                  <a:pt x="586283" y="969947"/>
                  <a:pt x="590892" y="971387"/>
                </a:cubicBezTo>
                <a:cubicBezTo>
                  <a:pt x="606638" y="976284"/>
                  <a:pt x="616624" y="988574"/>
                  <a:pt x="627569" y="999904"/>
                </a:cubicBezTo>
                <a:cubicBezTo>
                  <a:pt x="632370" y="1004897"/>
                  <a:pt x="638995" y="1008449"/>
                  <a:pt x="645429" y="1011329"/>
                </a:cubicBezTo>
                <a:cubicBezTo>
                  <a:pt x="662135" y="1018723"/>
                  <a:pt x="679226" y="1025348"/>
                  <a:pt x="696125" y="1032356"/>
                </a:cubicBezTo>
                <a:cubicBezTo>
                  <a:pt x="697757" y="1033029"/>
                  <a:pt x="699100" y="1034757"/>
                  <a:pt x="700349" y="1036197"/>
                </a:cubicBezTo>
                <a:cubicBezTo>
                  <a:pt x="712831" y="1051368"/>
                  <a:pt x="725216" y="1066634"/>
                  <a:pt x="737795" y="1081804"/>
                </a:cubicBezTo>
                <a:cubicBezTo>
                  <a:pt x="740195" y="1084684"/>
                  <a:pt x="743652" y="1086797"/>
                  <a:pt x="746244" y="1089581"/>
                </a:cubicBezTo>
                <a:cubicBezTo>
                  <a:pt x="749893" y="1093422"/>
                  <a:pt x="754502" y="1097071"/>
                  <a:pt x="756422" y="1101680"/>
                </a:cubicBezTo>
                <a:cubicBezTo>
                  <a:pt x="762374" y="1116177"/>
                  <a:pt x="773801" y="1122419"/>
                  <a:pt x="788202" y="1125108"/>
                </a:cubicBezTo>
                <a:cubicBezTo>
                  <a:pt x="801357" y="1127603"/>
                  <a:pt x="814511" y="1129716"/>
                  <a:pt x="827569" y="1132596"/>
                </a:cubicBezTo>
                <a:cubicBezTo>
                  <a:pt x="843507" y="1136053"/>
                  <a:pt x="859350" y="1139798"/>
                  <a:pt x="875097" y="1144022"/>
                </a:cubicBezTo>
                <a:cubicBezTo>
                  <a:pt x="881913" y="1145847"/>
                  <a:pt x="889115" y="1147959"/>
                  <a:pt x="894972" y="1151704"/>
                </a:cubicBezTo>
                <a:cubicBezTo>
                  <a:pt x="911390" y="1162073"/>
                  <a:pt x="928961" y="1169082"/>
                  <a:pt x="948260" y="1166298"/>
                </a:cubicBezTo>
                <a:cubicBezTo>
                  <a:pt x="963718" y="1164089"/>
                  <a:pt x="976680" y="1169754"/>
                  <a:pt x="986282" y="1178588"/>
                </a:cubicBezTo>
                <a:cubicBezTo>
                  <a:pt x="1003757" y="1194623"/>
                  <a:pt x="1022479" y="1190973"/>
                  <a:pt x="1041107" y="1185789"/>
                </a:cubicBezTo>
                <a:cubicBezTo>
                  <a:pt x="1050708" y="1183101"/>
                  <a:pt x="1058581" y="1183485"/>
                  <a:pt x="1067703" y="1186076"/>
                </a:cubicBezTo>
                <a:cubicBezTo>
                  <a:pt x="1088826" y="1192126"/>
                  <a:pt x="1102941" y="1208544"/>
                  <a:pt x="1116574" y="1222946"/>
                </a:cubicBezTo>
                <a:cubicBezTo>
                  <a:pt x="1128193" y="1235236"/>
                  <a:pt x="1141251" y="1242149"/>
                  <a:pt x="1155557" y="1247335"/>
                </a:cubicBezTo>
                <a:cubicBezTo>
                  <a:pt x="1173608" y="1253959"/>
                  <a:pt x="1187914" y="1251464"/>
                  <a:pt x="1196556" y="1235525"/>
                </a:cubicBezTo>
                <a:cubicBezTo>
                  <a:pt x="1198956" y="1231012"/>
                  <a:pt x="1203180" y="1225730"/>
                  <a:pt x="1207693" y="1224387"/>
                </a:cubicBezTo>
                <a:cubicBezTo>
                  <a:pt x="1229488" y="1217666"/>
                  <a:pt x="1251572" y="1207872"/>
                  <a:pt x="1274904" y="1213826"/>
                </a:cubicBezTo>
                <a:cubicBezTo>
                  <a:pt x="1307165" y="1221987"/>
                  <a:pt x="1338658" y="1221507"/>
                  <a:pt x="1370919" y="1213442"/>
                </a:cubicBezTo>
                <a:cubicBezTo>
                  <a:pt x="1423247" y="1200383"/>
                  <a:pt x="1475575" y="1186557"/>
                  <a:pt x="1530593" y="1189437"/>
                </a:cubicBezTo>
                <a:cubicBezTo>
                  <a:pt x="1539713" y="1189917"/>
                  <a:pt x="1550563" y="1184060"/>
                  <a:pt x="1558436" y="1178299"/>
                </a:cubicBezTo>
                <a:cubicBezTo>
                  <a:pt x="1573511" y="1167354"/>
                  <a:pt x="1572838" y="1166489"/>
                  <a:pt x="1589737" y="1175515"/>
                </a:cubicBezTo>
                <a:cubicBezTo>
                  <a:pt x="1593770" y="1177724"/>
                  <a:pt x="1598763" y="1179068"/>
                  <a:pt x="1601740" y="1182333"/>
                </a:cubicBezTo>
                <a:cubicBezTo>
                  <a:pt x="1616909" y="1198943"/>
                  <a:pt x="1635633" y="1194910"/>
                  <a:pt x="1654259" y="1192510"/>
                </a:cubicBezTo>
                <a:cubicBezTo>
                  <a:pt x="1657524" y="1192030"/>
                  <a:pt x="1661460" y="1191358"/>
                  <a:pt x="1664246" y="1192702"/>
                </a:cubicBezTo>
                <a:cubicBezTo>
                  <a:pt x="1676823" y="1198750"/>
                  <a:pt x="1687481" y="1196639"/>
                  <a:pt x="1698427" y="1188381"/>
                </a:cubicBezTo>
                <a:cubicBezTo>
                  <a:pt x="1707932" y="1181276"/>
                  <a:pt x="1718878" y="1177052"/>
                  <a:pt x="1730112" y="1185885"/>
                </a:cubicBezTo>
                <a:cubicBezTo>
                  <a:pt x="1755076" y="1205472"/>
                  <a:pt x="1781767" y="1206432"/>
                  <a:pt x="1809996" y="1194046"/>
                </a:cubicBezTo>
                <a:cubicBezTo>
                  <a:pt x="1830159" y="1185213"/>
                  <a:pt x="1850034" y="1183196"/>
                  <a:pt x="1871254" y="1192126"/>
                </a:cubicBezTo>
                <a:cubicBezTo>
                  <a:pt x="1879415" y="1195582"/>
                  <a:pt x="1889977" y="1193278"/>
                  <a:pt x="1899482" y="1194046"/>
                </a:cubicBezTo>
                <a:cubicBezTo>
                  <a:pt x="1904859" y="1194430"/>
                  <a:pt x="1910813" y="1194526"/>
                  <a:pt x="1915420" y="1196927"/>
                </a:cubicBezTo>
                <a:cubicBezTo>
                  <a:pt x="1927711" y="1203072"/>
                  <a:pt x="1939136" y="1210945"/>
                  <a:pt x="1951522" y="1216994"/>
                </a:cubicBezTo>
                <a:cubicBezTo>
                  <a:pt x="1957475" y="1219874"/>
                  <a:pt x="1964580" y="1221410"/>
                  <a:pt x="1971302" y="1221507"/>
                </a:cubicBezTo>
                <a:cubicBezTo>
                  <a:pt x="1991177" y="1221987"/>
                  <a:pt x="2011052" y="1221987"/>
                  <a:pt x="2030831" y="1221123"/>
                </a:cubicBezTo>
                <a:cubicBezTo>
                  <a:pt x="2063476" y="1219778"/>
                  <a:pt x="2096601" y="1219490"/>
                  <a:pt x="2120125" y="1190878"/>
                </a:cubicBezTo>
                <a:cubicBezTo>
                  <a:pt x="2122046" y="1188573"/>
                  <a:pt x="2126174" y="1187229"/>
                  <a:pt x="2129439" y="1186845"/>
                </a:cubicBezTo>
                <a:cubicBezTo>
                  <a:pt x="2144513" y="1185021"/>
                  <a:pt x="2159971" y="1184828"/>
                  <a:pt x="2174854" y="1181852"/>
                </a:cubicBezTo>
                <a:cubicBezTo>
                  <a:pt x="2186760" y="1179452"/>
                  <a:pt x="2196650" y="1180220"/>
                  <a:pt x="2205674" y="1188669"/>
                </a:cubicBezTo>
                <a:cubicBezTo>
                  <a:pt x="2217485" y="1199807"/>
                  <a:pt x="2231887" y="1206336"/>
                  <a:pt x="2247634" y="1202784"/>
                </a:cubicBezTo>
                <a:cubicBezTo>
                  <a:pt x="2263379" y="1199327"/>
                  <a:pt x="2273749" y="1206816"/>
                  <a:pt x="2285367" y="1214594"/>
                </a:cubicBezTo>
                <a:cubicBezTo>
                  <a:pt x="2293817" y="1220258"/>
                  <a:pt x="2303418" y="1227363"/>
                  <a:pt x="2312827" y="1227939"/>
                </a:cubicBezTo>
                <a:cubicBezTo>
                  <a:pt x="2334143" y="1229187"/>
                  <a:pt x="2352482" y="1248967"/>
                  <a:pt x="2375622" y="1237733"/>
                </a:cubicBezTo>
                <a:cubicBezTo>
                  <a:pt x="2377158" y="1236965"/>
                  <a:pt x="2379942" y="1238885"/>
                  <a:pt x="2382151" y="1239365"/>
                </a:cubicBezTo>
                <a:cubicBezTo>
                  <a:pt x="2399817" y="1243014"/>
                  <a:pt x="2416428" y="1239461"/>
                  <a:pt x="2429390" y="1227459"/>
                </a:cubicBezTo>
                <a:cubicBezTo>
                  <a:pt x="2446385" y="1211809"/>
                  <a:pt x="2465203" y="1210272"/>
                  <a:pt x="2486134" y="1215362"/>
                </a:cubicBezTo>
                <a:cubicBezTo>
                  <a:pt x="2492856" y="1216994"/>
                  <a:pt x="2499577" y="1218146"/>
                  <a:pt x="2506394" y="1219490"/>
                </a:cubicBezTo>
                <a:cubicBezTo>
                  <a:pt x="2515611" y="1221410"/>
                  <a:pt x="2524925" y="1223427"/>
                  <a:pt x="2534142" y="1225347"/>
                </a:cubicBezTo>
                <a:cubicBezTo>
                  <a:pt x="2543072" y="1227268"/>
                  <a:pt x="2552962" y="1230532"/>
                  <a:pt x="2559874" y="1222275"/>
                </a:cubicBezTo>
                <a:cubicBezTo>
                  <a:pt x="2565827" y="1215169"/>
                  <a:pt x="2570052" y="1215842"/>
                  <a:pt x="2575525" y="1221987"/>
                </a:cubicBezTo>
                <a:cubicBezTo>
                  <a:pt x="2594536" y="1243494"/>
                  <a:pt x="2617580" y="1256936"/>
                  <a:pt x="2646960" y="1257896"/>
                </a:cubicBezTo>
                <a:cubicBezTo>
                  <a:pt x="2653009" y="1258088"/>
                  <a:pt x="2659154" y="1259432"/>
                  <a:pt x="2665107" y="1260873"/>
                </a:cubicBezTo>
                <a:cubicBezTo>
                  <a:pt x="2668756" y="1261736"/>
                  <a:pt x="2673173" y="1262697"/>
                  <a:pt x="2675381" y="1265290"/>
                </a:cubicBezTo>
                <a:cubicBezTo>
                  <a:pt x="2692567" y="1285068"/>
                  <a:pt x="2713979" y="1298799"/>
                  <a:pt x="2737311" y="1309841"/>
                </a:cubicBezTo>
                <a:cubicBezTo>
                  <a:pt x="2745664" y="1313777"/>
                  <a:pt x="2754594" y="1317713"/>
                  <a:pt x="2763619" y="1318866"/>
                </a:cubicBezTo>
                <a:cubicBezTo>
                  <a:pt x="2773028" y="1320018"/>
                  <a:pt x="2782917" y="1318098"/>
                  <a:pt x="2792519" y="1317041"/>
                </a:cubicBezTo>
                <a:cubicBezTo>
                  <a:pt x="2798184" y="1316466"/>
                  <a:pt x="2804713" y="1316561"/>
                  <a:pt x="2809226" y="1313777"/>
                </a:cubicBezTo>
                <a:cubicBezTo>
                  <a:pt x="2823532" y="1305039"/>
                  <a:pt x="2837358" y="1295631"/>
                  <a:pt x="2850705" y="1285452"/>
                </a:cubicBezTo>
                <a:cubicBezTo>
                  <a:pt x="2862131" y="1276715"/>
                  <a:pt x="2864435" y="1275467"/>
                  <a:pt x="2874324" y="1286413"/>
                </a:cubicBezTo>
                <a:cubicBezTo>
                  <a:pt x="2884502" y="1297647"/>
                  <a:pt x="2897176" y="1303503"/>
                  <a:pt x="2911194" y="1305903"/>
                </a:cubicBezTo>
                <a:cubicBezTo>
                  <a:pt x="2933373" y="1309648"/>
                  <a:pt x="2955745" y="1312816"/>
                  <a:pt x="2978116" y="1314641"/>
                </a:cubicBezTo>
                <a:cubicBezTo>
                  <a:pt x="2998375" y="1316273"/>
                  <a:pt x="3008073" y="1307440"/>
                  <a:pt x="3012106" y="1287373"/>
                </a:cubicBezTo>
                <a:cubicBezTo>
                  <a:pt x="3014410" y="1276235"/>
                  <a:pt x="3017387" y="1264137"/>
                  <a:pt x="3029676" y="1261161"/>
                </a:cubicBezTo>
                <a:cubicBezTo>
                  <a:pt x="3049744" y="1256360"/>
                  <a:pt x="3070579" y="1254248"/>
                  <a:pt x="3080469" y="1230724"/>
                </a:cubicBezTo>
                <a:cubicBezTo>
                  <a:pt x="3085941" y="1235909"/>
                  <a:pt x="3089302" y="1238981"/>
                  <a:pt x="3092567" y="1242054"/>
                </a:cubicBezTo>
                <a:cubicBezTo>
                  <a:pt x="3101592" y="1250599"/>
                  <a:pt x="3120314" y="1254248"/>
                  <a:pt x="3129821" y="1246855"/>
                </a:cubicBezTo>
                <a:cubicBezTo>
                  <a:pt x="3143839" y="1236101"/>
                  <a:pt x="3156705" y="1238117"/>
                  <a:pt x="3170147" y="1246471"/>
                </a:cubicBezTo>
                <a:cubicBezTo>
                  <a:pt x="3192615" y="1260297"/>
                  <a:pt x="3217674" y="1257128"/>
                  <a:pt x="3240429" y="1251559"/>
                </a:cubicBezTo>
                <a:cubicBezTo>
                  <a:pt x="3257617" y="1247430"/>
                  <a:pt x="3275956" y="1239845"/>
                  <a:pt x="3287189" y="1222466"/>
                </a:cubicBezTo>
                <a:cubicBezTo>
                  <a:pt x="3290741" y="1216898"/>
                  <a:pt x="3298711" y="1214113"/>
                  <a:pt x="3305049" y="1210465"/>
                </a:cubicBezTo>
                <a:cubicBezTo>
                  <a:pt x="3310329" y="1207488"/>
                  <a:pt x="3315898" y="1204704"/>
                  <a:pt x="3321755" y="1202784"/>
                </a:cubicBezTo>
                <a:cubicBezTo>
                  <a:pt x="3327995" y="1200671"/>
                  <a:pt x="3334909" y="1197598"/>
                  <a:pt x="3341055" y="1198463"/>
                </a:cubicBezTo>
                <a:cubicBezTo>
                  <a:pt x="3359681" y="1200959"/>
                  <a:pt x="3374467" y="1196062"/>
                  <a:pt x="3387621" y="1182140"/>
                </a:cubicBezTo>
                <a:cubicBezTo>
                  <a:pt x="3394439" y="1174939"/>
                  <a:pt x="3404520" y="1166202"/>
                  <a:pt x="3413161" y="1166105"/>
                </a:cubicBezTo>
                <a:cubicBezTo>
                  <a:pt x="3434189" y="1165818"/>
                  <a:pt x="3451663" y="1158905"/>
                  <a:pt x="3470579" y="1150647"/>
                </a:cubicBezTo>
                <a:cubicBezTo>
                  <a:pt x="3482772" y="1145366"/>
                  <a:pt x="3496598" y="1141718"/>
                  <a:pt x="3509657" y="1136821"/>
                </a:cubicBezTo>
                <a:cubicBezTo>
                  <a:pt x="3524923" y="1131060"/>
                  <a:pt x="3541534" y="1128948"/>
                  <a:pt x="3550847" y="1113009"/>
                </a:cubicBezTo>
                <a:cubicBezTo>
                  <a:pt x="3551903" y="1111281"/>
                  <a:pt x="3555072" y="1110993"/>
                  <a:pt x="3556608" y="1109361"/>
                </a:cubicBezTo>
                <a:cubicBezTo>
                  <a:pt x="3561505" y="1104368"/>
                  <a:pt x="3567842" y="1099760"/>
                  <a:pt x="3570435" y="1093710"/>
                </a:cubicBezTo>
                <a:cubicBezTo>
                  <a:pt x="3577923" y="1076044"/>
                  <a:pt x="3583780" y="1057800"/>
                  <a:pt x="3590501" y="1039846"/>
                </a:cubicBezTo>
                <a:cubicBezTo>
                  <a:pt x="3591942" y="1036005"/>
                  <a:pt x="3593285" y="1031108"/>
                  <a:pt x="3596263" y="1028900"/>
                </a:cubicBezTo>
                <a:cubicBezTo>
                  <a:pt x="3613449" y="1016226"/>
                  <a:pt x="3630925" y="1004032"/>
                  <a:pt x="3648591" y="992030"/>
                </a:cubicBezTo>
                <a:cubicBezTo>
                  <a:pt x="3655696" y="987229"/>
                  <a:pt x="3661649" y="989918"/>
                  <a:pt x="3667986" y="995487"/>
                </a:cubicBezTo>
                <a:cubicBezTo>
                  <a:pt x="3674131" y="1000768"/>
                  <a:pt x="3681717" y="1006240"/>
                  <a:pt x="3689397" y="1007585"/>
                </a:cubicBezTo>
                <a:cubicBezTo>
                  <a:pt x="3704760" y="1010177"/>
                  <a:pt x="3720698" y="1010753"/>
                  <a:pt x="3736349" y="1010753"/>
                </a:cubicBezTo>
                <a:cubicBezTo>
                  <a:pt x="3742205" y="1010753"/>
                  <a:pt x="3748446" y="1007297"/>
                  <a:pt x="3753919" y="1004513"/>
                </a:cubicBezTo>
                <a:cubicBezTo>
                  <a:pt x="3764289" y="999231"/>
                  <a:pt x="3773890" y="992126"/>
                  <a:pt x="3784643" y="987710"/>
                </a:cubicBezTo>
                <a:cubicBezTo>
                  <a:pt x="3797126" y="982621"/>
                  <a:pt x="3804615" y="974459"/>
                  <a:pt x="3808359" y="961689"/>
                </a:cubicBezTo>
                <a:cubicBezTo>
                  <a:pt x="3813929" y="942679"/>
                  <a:pt x="3827179" y="929428"/>
                  <a:pt x="3842829" y="918674"/>
                </a:cubicBezTo>
                <a:cubicBezTo>
                  <a:pt x="3862705" y="904944"/>
                  <a:pt x="3886421" y="905616"/>
                  <a:pt x="3908983" y="902256"/>
                </a:cubicBezTo>
                <a:cubicBezTo>
                  <a:pt x="3917625" y="901008"/>
                  <a:pt x="3926555" y="899951"/>
                  <a:pt x="3934428" y="896783"/>
                </a:cubicBezTo>
                <a:cubicBezTo>
                  <a:pt x="3964288" y="884877"/>
                  <a:pt x="3994149" y="873548"/>
                  <a:pt x="4026987" y="873835"/>
                </a:cubicBezTo>
                <a:cubicBezTo>
                  <a:pt x="4029674" y="873835"/>
                  <a:pt x="4032363" y="873548"/>
                  <a:pt x="4035051" y="873067"/>
                </a:cubicBezTo>
                <a:cubicBezTo>
                  <a:pt x="4058383" y="869131"/>
                  <a:pt x="4082483" y="867594"/>
                  <a:pt x="4099189" y="846664"/>
                </a:cubicBezTo>
                <a:cubicBezTo>
                  <a:pt x="4102261" y="842823"/>
                  <a:pt x="4109271" y="841671"/>
                  <a:pt x="4114647" y="840134"/>
                </a:cubicBezTo>
                <a:cubicBezTo>
                  <a:pt x="4123961" y="837638"/>
                  <a:pt x="4130203" y="832549"/>
                  <a:pt x="4133563" y="823427"/>
                </a:cubicBezTo>
                <a:cubicBezTo>
                  <a:pt x="4139229" y="807681"/>
                  <a:pt x="4145949" y="792223"/>
                  <a:pt x="4151039" y="776284"/>
                </a:cubicBezTo>
                <a:cubicBezTo>
                  <a:pt x="4154591" y="765338"/>
                  <a:pt x="4161215" y="759289"/>
                  <a:pt x="4171489" y="754776"/>
                </a:cubicBezTo>
                <a:cubicBezTo>
                  <a:pt x="4177251" y="752280"/>
                  <a:pt x="4182243" y="746808"/>
                  <a:pt x="4186372" y="741718"/>
                </a:cubicBezTo>
                <a:cubicBezTo>
                  <a:pt x="4191365" y="735573"/>
                  <a:pt x="4193957" y="727412"/>
                  <a:pt x="4199429" y="721940"/>
                </a:cubicBezTo>
                <a:cubicBezTo>
                  <a:pt x="4212775" y="708305"/>
                  <a:pt x="4216905" y="693231"/>
                  <a:pt x="4212487" y="674604"/>
                </a:cubicBezTo>
                <a:cubicBezTo>
                  <a:pt x="4208551" y="658090"/>
                  <a:pt x="4218921" y="636006"/>
                  <a:pt x="4232555" y="632645"/>
                </a:cubicBezTo>
                <a:cubicBezTo>
                  <a:pt x="4247629" y="628900"/>
                  <a:pt x="4257999" y="619684"/>
                  <a:pt x="4268657" y="609410"/>
                </a:cubicBezTo>
                <a:cubicBezTo>
                  <a:pt x="4274609" y="603649"/>
                  <a:pt x="4282963" y="598656"/>
                  <a:pt x="4291028" y="597216"/>
                </a:cubicBezTo>
                <a:cubicBezTo>
                  <a:pt x="4321657" y="591647"/>
                  <a:pt x="4350557" y="598464"/>
                  <a:pt x="4379651" y="609506"/>
                </a:cubicBezTo>
                <a:cubicBezTo>
                  <a:pt x="4398661" y="616707"/>
                  <a:pt x="4419784" y="618627"/>
                  <a:pt x="4440139" y="621507"/>
                </a:cubicBezTo>
                <a:cubicBezTo>
                  <a:pt x="4446477" y="622371"/>
                  <a:pt x="4454542" y="620452"/>
                  <a:pt x="4460015" y="616899"/>
                </a:cubicBezTo>
                <a:cubicBezTo>
                  <a:pt x="4479218" y="604609"/>
                  <a:pt x="4498325" y="591935"/>
                  <a:pt x="4516183" y="577724"/>
                </a:cubicBezTo>
                <a:cubicBezTo>
                  <a:pt x="4532795" y="564379"/>
                  <a:pt x="4551517" y="558810"/>
                  <a:pt x="4571681" y="560250"/>
                </a:cubicBezTo>
                <a:cubicBezTo>
                  <a:pt x="4586371" y="561306"/>
                  <a:pt x="4599621" y="558905"/>
                  <a:pt x="4613447" y="555257"/>
                </a:cubicBezTo>
                <a:cubicBezTo>
                  <a:pt x="4624969" y="552185"/>
                  <a:pt x="4637643" y="550072"/>
                  <a:pt x="4649355" y="551417"/>
                </a:cubicBezTo>
                <a:cubicBezTo>
                  <a:pt x="4665775" y="553337"/>
                  <a:pt x="4679313" y="550553"/>
                  <a:pt x="4692467" y="540663"/>
                </a:cubicBezTo>
                <a:cubicBezTo>
                  <a:pt x="4699476" y="535382"/>
                  <a:pt x="4708502" y="532598"/>
                  <a:pt x="4716855" y="528949"/>
                </a:cubicBezTo>
                <a:cubicBezTo>
                  <a:pt x="4729721" y="523284"/>
                  <a:pt x="4743067" y="518483"/>
                  <a:pt x="4755645" y="512147"/>
                </a:cubicBezTo>
                <a:cubicBezTo>
                  <a:pt x="4769183" y="505425"/>
                  <a:pt x="4781569" y="496112"/>
                  <a:pt x="4795395" y="490351"/>
                </a:cubicBezTo>
                <a:cubicBezTo>
                  <a:pt x="4810278" y="484110"/>
                  <a:pt x="4819879" y="474605"/>
                  <a:pt x="4825928" y="459818"/>
                </a:cubicBezTo>
                <a:cubicBezTo>
                  <a:pt x="4829769" y="450504"/>
                  <a:pt x="4835049" y="440615"/>
                  <a:pt x="4842347" y="434086"/>
                </a:cubicBezTo>
                <a:cubicBezTo>
                  <a:pt x="4857422" y="420740"/>
                  <a:pt x="4875087" y="410370"/>
                  <a:pt x="4890451" y="397216"/>
                </a:cubicBezTo>
                <a:cubicBezTo>
                  <a:pt x="4912054" y="378781"/>
                  <a:pt x="4932025" y="359194"/>
                  <a:pt x="4933945" y="327701"/>
                </a:cubicBezTo>
                <a:cubicBezTo>
                  <a:pt x="4935001" y="310322"/>
                  <a:pt x="4944219" y="302929"/>
                  <a:pt x="4961214" y="298801"/>
                </a:cubicBezTo>
                <a:cubicBezTo>
                  <a:pt x="4966878" y="297457"/>
                  <a:pt x="4974945" y="294864"/>
                  <a:pt x="4976672" y="290639"/>
                </a:cubicBezTo>
                <a:cubicBezTo>
                  <a:pt x="4981857" y="278061"/>
                  <a:pt x="4992610" y="275565"/>
                  <a:pt x="5002979" y="270573"/>
                </a:cubicBezTo>
                <a:cubicBezTo>
                  <a:pt x="5009221" y="267596"/>
                  <a:pt x="5016903" y="261739"/>
                  <a:pt x="5018535" y="255690"/>
                </a:cubicBezTo>
                <a:cubicBezTo>
                  <a:pt x="5025255" y="231206"/>
                  <a:pt x="5043690" y="216804"/>
                  <a:pt x="5061069" y="200961"/>
                </a:cubicBezTo>
                <a:cubicBezTo>
                  <a:pt x="5066158" y="196256"/>
                  <a:pt x="5071631" y="190879"/>
                  <a:pt x="5074127" y="184735"/>
                </a:cubicBezTo>
                <a:cubicBezTo>
                  <a:pt x="5079409" y="171484"/>
                  <a:pt x="5087281" y="161882"/>
                  <a:pt x="5101108" y="156891"/>
                </a:cubicBezTo>
                <a:cubicBezTo>
                  <a:pt x="5105524" y="155354"/>
                  <a:pt x="5109557" y="151801"/>
                  <a:pt x="5112918" y="148441"/>
                </a:cubicBezTo>
                <a:cubicBezTo>
                  <a:pt x="5120119" y="141144"/>
                  <a:pt x="5126167" y="132598"/>
                  <a:pt x="5133753" y="125782"/>
                </a:cubicBezTo>
                <a:cubicBezTo>
                  <a:pt x="5153051" y="108211"/>
                  <a:pt x="5172159" y="90928"/>
                  <a:pt x="5183393" y="66348"/>
                </a:cubicBezTo>
                <a:cubicBezTo>
                  <a:pt x="5188865" y="54346"/>
                  <a:pt x="5195107" y="41288"/>
                  <a:pt x="5204709" y="33030"/>
                </a:cubicBezTo>
                <a:cubicBezTo>
                  <a:pt x="5216903" y="22565"/>
                  <a:pt x="5232937" y="16612"/>
                  <a:pt x="5247243" y="8451"/>
                </a:cubicBezTo>
                <a:close/>
              </a:path>
            </a:pathLst>
          </a:custGeom>
          <a:blipFill dpi="0" rotWithShape="1">
            <a:blip r:embed="rId3">
              <a:alphaModFix amt="57000"/>
            </a:blip>
            <a:srcRect/>
            <a:tile tx="0" ty="0" sx="100000" sy="100000" flip="none" algn="t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1600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F56D107-84F9-E94C-B27D-CC889C3B0E92}"/>
              </a:ext>
            </a:extLst>
          </p:cNvPr>
          <p:cNvSpPr/>
          <p:nvPr/>
        </p:nvSpPr>
        <p:spPr>
          <a:xfrm>
            <a:off x="-180528" y="476672"/>
            <a:ext cx="9505056" cy="7920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Main NGS sequencing platforms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dirty="0"/>
              <a:t>Single-molecule real-time sequencing </a:t>
            </a:r>
          </a:p>
          <a:p>
            <a:pPr>
              <a:buNone/>
            </a:pPr>
            <a:r>
              <a:rPr lang="en-US" dirty="0"/>
              <a:t>	(</a:t>
            </a:r>
            <a:r>
              <a:rPr lang="en-US" dirty="0">
                <a:solidFill>
                  <a:srgbClr val="FF0000"/>
                </a:solidFill>
              </a:rPr>
              <a:t>Pacific Bio</a:t>
            </a:r>
            <a:r>
              <a:rPr lang="en-US" dirty="0"/>
              <a:t>)</a:t>
            </a:r>
          </a:p>
          <a:p>
            <a:r>
              <a:rPr lang="en-US" dirty="0"/>
              <a:t>Ion semiconductor (</a:t>
            </a:r>
            <a:r>
              <a:rPr lang="en-US" dirty="0">
                <a:solidFill>
                  <a:srgbClr val="FF0000"/>
                </a:solidFill>
              </a:rPr>
              <a:t>Ion Torrent sequencing</a:t>
            </a:r>
            <a:r>
              <a:rPr lang="en-US" dirty="0"/>
              <a:t>)</a:t>
            </a:r>
          </a:p>
          <a:p>
            <a:r>
              <a:rPr lang="en-US" dirty="0" err="1"/>
              <a:t>Pyrosequencing</a:t>
            </a:r>
            <a:r>
              <a:rPr lang="en-US" dirty="0"/>
              <a:t> (</a:t>
            </a:r>
            <a:r>
              <a:rPr lang="en-US" dirty="0">
                <a:solidFill>
                  <a:srgbClr val="FF0000"/>
                </a:solidFill>
              </a:rPr>
              <a:t>454</a:t>
            </a:r>
            <a:r>
              <a:rPr lang="en-US" dirty="0"/>
              <a:t>)</a:t>
            </a:r>
          </a:p>
          <a:p>
            <a:r>
              <a:rPr lang="en-US" dirty="0"/>
              <a:t>Sequencing by synthesis (</a:t>
            </a:r>
            <a:r>
              <a:rPr lang="en-US" dirty="0">
                <a:solidFill>
                  <a:srgbClr val="FF0000"/>
                </a:solidFill>
              </a:rPr>
              <a:t>Illumina</a:t>
            </a:r>
            <a:r>
              <a:rPr lang="en-US" dirty="0"/>
              <a:t>)</a:t>
            </a:r>
          </a:p>
          <a:p>
            <a:r>
              <a:rPr lang="en-US" dirty="0"/>
              <a:t>Sequencing by ligation (</a:t>
            </a:r>
            <a:r>
              <a:rPr lang="en-US" dirty="0" err="1">
                <a:solidFill>
                  <a:srgbClr val="FF0000"/>
                </a:solidFill>
              </a:rPr>
              <a:t>SOLiD</a:t>
            </a:r>
            <a:r>
              <a:rPr lang="en-US" dirty="0">
                <a:solidFill>
                  <a:srgbClr val="FF0000"/>
                </a:solidFill>
              </a:rPr>
              <a:t> sequencing</a:t>
            </a:r>
            <a:r>
              <a:rPr lang="en-US" dirty="0"/>
              <a:t>)</a:t>
            </a:r>
          </a:p>
          <a:p>
            <a:r>
              <a:rPr lang="en-US" dirty="0" err="1"/>
              <a:t>MinIon</a:t>
            </a:r>
            <a:r>
              <a:rPr lang="en-US" dirty="0"/>
              <a:t> (</a:t>
            </a:r>
            <a:r>
              <a:rPr lang="en-US" dirty="0">
                <a:solidFill>
                  <a:srgbClr val="FF0000"/>
                </a:solidFill>
              </a:rPr>
              <a:t>Oxford nanopore</a:t>
            </a:r>
            <a:r>
              <a:rPr lang="en-US" dirty="0"/>
              <a:t>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33054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4" name="TextBox 2"/>
          <p:cNvSpPr txBox="1">
            <a:spLocks noChangeArrowheads="1"/>
          </p:cNvSpPr>
          <p:nvPr/>
        </p:nvSpPr>
        <p:spPr bwMode="auto">
          <a:xfrm>
            <a:off x="2307597" y="407580"/>
            <a:ext cx="4528805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US" sz="2100" dirty="0">
                <a:solidFill>
                  <a:srgbClr val="000000"/>
                </a:solidFill>
                <a:latin typeface="Gill Sans MT"/>
                <a:cs typeface="Gill Sans MT"/>
              </a:rPr>
              <a:t>Next-generation sequence technologies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4387781"/>
              </p:ext>
            </p:extLst>
          </p:nvPr>
        </p:nvGraphicFramePr>
        <p:xfrm>
          <a:off x="971600" y="1221560"/>
          <a:ext cx="7056785" cy="48717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57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35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326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5435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074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5239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865112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ysClr val="windowText" lastClr="000000"/>
                          </a:solidFill>
                        </a:rPr>
                        <a:t>Technology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ysClr val="windowText" lastClr="000000"/>
                          </a:solidFill>
                        </a:rPr>
                        <a:t>Read length</a:t>
                      </a:r>
                    </a:p>
                    <a:p>
                      <a:r>
                        <a:rPr lang="en-US" sz="1600" dirty="0">
                          <a:solidFill>
                            <a:sysClr val="windowText" lastClr="000000"/>
                          </a:solidFill>
                        </a:rPr>
                        <a:t>(</a:t>
                      </a:r>
                      <a:r>
                        <a:rPr lang="en-US" sz="1600" dirty="0" err="1">
                          <a:solidFill>
                            <a:sysClr val="windowText" lastClr="000000"/>
                          </a:solidFill>
                        </a:rPr>
                        <a:t>bp</a:t>
                      </a:r>
                      <a:r>
                        <a:rPr lang="en-US" sz="1600" dirty="0">
                          <a:solidFill>
                            <a:sysClr val="windowText" lastClr="000000"/>
                          </a:solidFill>
                        </a:rPr>
                        <a:t>)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ysClr val="windowText" lastClr="000000"/>
                          </a:solidFill>
                        </a:rPr>
                        <a:t>Reads per run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ysClr val="windowText" lastClr="000000"/>
                          </a:solidFill>
                        </a:rPr>
                        <a:t>Time per run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ysClr val="windowText" lastClr="000000"/>
                          </a:solidFill>
                        </a:rPr>
                        <a:t>Cost per </a:t>
                      </a:r>
                      <a:r>
                        <a:rPr lang="en-US" sz="1600" dirty="0" err="1">
                          <a:solidFill>
                            <a:sysClr val="windowText" lastClr="000000"/>
                          </a:solidFill>
                        </a:rPr>
                        <a:t>megabase</a:t>
                      </a:r>
                      <a:endParaRPr lang="en-US" sz="16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ysClr val="windowText" lastClr="000000"/>
                          </a:solidFill>
                        </a:rPr>
                        <a:t>Accuracy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7771">
                <a:tc>
                  <a:txBody>
                    <a:bodyPr/>
                    <a:lstStyle/>
                    <a:p>
                      <a:r>
                        <a:rPr lang="en-US" sz="1600" dirty="0"/>
                        <a:t>Roche 454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700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 million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 day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$10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99.9%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7771">
                <a:tc>
                  <a:txBody>
                    <a:bodyPr/>
                    <a:lstStyle/>
                    <a:p>
                      <a:r>
                        <a:rPr lang="en-US" sz="1600" dirty="0" err="1"/>
                        <a:t>Illumina</a:t>
                      </a:r>
                      <a:endParaRPr lang="en-US" sz="16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50-250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&lt;3 billion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1-10 days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~$0.10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98%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7771">
                <a:tc>
                  <a:txBody>
                    <a:bodyPr/>
                    <a:lstStyle/>
                    <a:p>
                      <a:r>
                        <a:rPr lang="en-US" sz="1600" dirty="0" err="1"/>
                        <a:t>SOLiD</a:t>
                      </a:r>
                      <a:endParaRPr lang="en-US" sz="16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50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~1.4</a:t>
                      </a:r>
                      <a:r>
                        <a:rPr lang="en-US" sz="1600" baseline="0" dirty="0"/>
                        <a:t> billion</a:t>
                      </a:r>
                      <a:endParaRPr lang="en-US" sz="16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7-14</a:t>
                      </a:r>
                      <a:r>
                        <a:rPr lang="en-US" sz="1600" baseline="0" dirty="0"/>
                        <a:t> days</a:t>
                      </a:r>
                      <a:endParaRPr lang="en-US" sz="16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$0.13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99.9%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67771">
                <a:tc>
                  <a:txBody>
                    <a:bodyPr/>
                    <a:lstStyle/>
                    <a:p>
                      <a:r>
                        <a:rPr lang="en-US" sz="1600" dirty="0"/>
                        <a:t>Ion Torrent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200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&lt;5 million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 hours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$1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98%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67771">
                <a:tc>
                  <a:txBody>
                    <a:bodyPr/>
                    <a:lstStyle/>
                    <a:p>
                      <a:r>
                        <a:rPr lang="en-US" sz="1600" dirty="0"/>
                        <a:t>Pacific</a:t>
                      </a:r>
                      <a:r>
                        <a:rPr lang="en-US" sz="1600" baseline="0" dirty="0"/>
                        <a:t> Biosciences</a:t>
                      </a:r>
                      <a:endParaRPr lang="en-US" sz="16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2900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&lt;75,000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&lt;2 hours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$2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99%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67771">
                <a:tc>
                  <a:txBody>
                    <a:bodyPr/>
                    <a:lstStyle/>
                    <a:p>
                      <a:r>
                        <a:rPr lang="en-US" sz="1600" dirty="0"/>
                        <a:t>Sanger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400-900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N/A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&lt;3 hours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$2400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99.9%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6" name="TextBox 2"/>
          <p:cNvSpPr txBox="1">
            <a:spLocks noChangeArrowheads="1"/>
          </p:cNvSpPr>
          <p:nvPr/>
        </p:nvSpPr>
        <p:spPr bwMode="auto">
          <a:xfrm>
            <a:off x="5652120" y="6300379"/>
            <a:ext cx="3259227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US" sz="1350" dirty="0">
                <a:solidFill>
                  <a:schemeClr val="bg1">
                    <a:lumMod val="85000"/>
                  </a:schemeClr>
                </a:solidFill>
                <a:latin typeface="Arial" charset="0"/>
              </a:rPr>
              <a:t>Source: adapted from Wikipedia 1/11/13</a:t>
            </a:r>
          </a:p>
        </p:txBody>
      </p:sp>
    </p:spTree>
    <p:extLst>
      <p:ext uri="{BB962C8B-B14F-4D97-AF65-F5344CB8AC3E}">
        <p14:creationId xmlns:p14="http://schemas.microsoft.com/office/powerpoint/2010/main" val="2824746448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Comparison of next-generation sequencing platforms</a:t>
            </a:r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55552246"/>
              </p:ext>
            </p:extLst>
          </p:nvPr>
        </p:nvGraphicFramePr>
        <p:xfrm>
          <a:off x="179512" y="1700808"/>
          <a:ext cx="8999681" cy="4392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5" name="Document" r:id="rId3" imgW="6540500" imgH="2705100" progId="Word.Document.12">
                  <p:embed/>
                </p:oleObj>
              </mc:Choice>
              <mc:Fallback>
                <p:oleObj name="Document" r:id="rId3" imgW="6540500" imgH="2705100" progId="Word.Document.12">
                  <p:embed/>
                  <p:pic>
                    <p:nvPicPr>
                      <p:cNvPr id="8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9512" y="1700808"/>
                        <a:ext cx="8999681" cy="43924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401871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57F2254-BFCF-9A43-9CFC-D58E703DCBA6}"/>
              </a:ext>
            </a:extLst>
          </p:cNvPr>
          <p:cNvSpPr/>
          <p:nvPr/>
        </p:nvSpPr>
        <p:spPr>
          <a:xfrm>
            <a:off x="0" y="1279922"/>
            <a:ext cx="9144000" cy="69651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7AD918-98B1-7944-AE19-57D758C64E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131094"/>
            <a:ext cx="7886700" cy="994172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Presentation content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BA2B777-4639-413B-B404-7E6131F77AF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73789568"/>
              </p:ext>
            </p:extLst>
          </p:nvPr>
        </p:nvGraphicFramePr>
        <p:xfrm>
          <a:off x="628650" y="2226469"/>
          <a:ext cx="7886700" cy="32635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372117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6310" y="1741715"/>
            <a:ext cx="6891380" cy="41147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171700" y="914401"/>
            <a:ext cx="531495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dirty="0"/>
              <a:t>Whole genome sequencing (WGS) costs </a:t>
            </a:r>
          </a:p>
          <a:p>
            <a:pPr algn="ctr"/>
            <a:r>
              <a:rPr lang="en-US" sz="2100" dirty="0"/>
              <a:t>have declined dramatically</a:t>
            </a:r>
          </a:p>
        </p:txBody>
      </p:sp>
    </p:spTree>
    <p:extLst>
      <p:ext uri="{BB962C8B-B14F-4D97-AF65-F5344CB8AC3E}">
        <p14:creationId xmlns:p14="http://schemas.microsoft.com/office/powerpoint/2010/main" val="29753876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125454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512" y="980728"/>
            <a:ext cx="2400300" cy="4461163"/>
          </a:xfrm>
        </p:spPr>
        <p:txBody>
          <a:bodyPr>
            <a:normAutofit/>
          </a:bodyPr>
          <a:lstStyle/>
          <a:p>
            <a:r>
              <a:rPr lang="en-US" sz="3700" dirty="0">
                <a:solidFill>
                  <a:srgbClr val="FFFFFF"/>
                </a:solidFill>
              </a:rPr>
              <a:t>Principles of 2</a:t>
            </a:r>
            <a:r>
              <a:rPr lang="en-US" sz="3700" baseline="30000" dirty="0">
                <a:solidFill>
                  <a:srgbClr val="FFFFFF"/>
                </a:solidFill>
              </a:rPr>
              <a:t>nd</a:t>
            </a:r>
            <a:r>
              <a:rPr lang="en-US" sz="3700" dirty="0">
                <a:solidFill>
                  <a:srgbClr val="FFFFFF"/>
                </a:solidFill>
              </a:rPr>
              <a:t> generation NGS sequencers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662801" y="2455479"/>
            <a:ext cx="3062575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35481" y="591344"/>
            <a:ext cx="5179868" cy="5585619"/>
          </a:xfrm>
        </p:spPr>
        <p:txBody>
          <a:bodyPr anchor="ctr">
            <a:normAutofit/>
          </a:bodyPr>
          <a:lstStyle/>
          <a:p>
            <a:r>
              <a:rPr lang="en-US" b="1" dirty="0"/>
              <a:t>Clonal amplification </a:t>
            </a:r>
          </a:p>
          <a:p>
            <a:pPr lvl="1"/>
            <a:r>
              <a:rPr lang="en-US" dirty="0"/>
              <a:t>Emulsion PCR </a:t>
            </a:r>
            <a:r>
              <a:rPr lang="en-US" dirty="0" err="1">
                <a:sym typeface="Wingdings"/>
              </a:rPr>
              <a:t></a:t>
            </a:r>
            <a:r>
              <a:rPr lang="en-US" dirty="0">
                <a:sym typeface="Wingdings"/>
              </a:rPr>
              <a:t> Roche / Ion Torrent</a:t>
            </a:r>
            <a:endParaRPr lang="en-US" dirty="0"/>
          </a:p>
          <a:p>
            <a:pPr lvl="1"/>
            <a:r>
              <a:rPr lang="en-US" dirty="0"/>
              <a:t>Bridge PCR </a:t>
            </a:r>
            <a:r>
              <a:rPr lang="en-US" dirty="0">
                <a:sym typeface="Wingdings"/>
              </a:rPr>
              <a:t> Illumina</a:t>
            </a:r>
          </a:p>
          <a:p>
            <a:pPr lvl="1"/>
            <a:endParaRPr lang="en-US" dirty="0">
              <a:sym typeface="Wingdings"/>
            </a:endParaRPr>
          </a:p>
          <a:p>
            <a:r>
              <a:rPr lang="en-US" b="1" dirty="0"/>
              <a:t>Sequencing in cycles </a:t>
            </a:r>
            <a:r>
              <a:rPr lang="en-US" dirty="0"/>
              <a:t>(Short reads)</a:t>
            </a:r>
          </a:p>
          <a:p>
            <a:pPr lvl="1"/>
            <a:r>
              <a:rPr lang="en-US" dirty="0"/>
              <a:t>454</a:t>
            </a:r>
          </a:p>
          <a:p>
            <a:pPr lvl="1"/>
            <a:r>
              <a:rPr lang="en-US" dirty="0" err="1"/>
              <a:t>Illumina</a:t>
            </a:r>
            <a:endParaRPr lang="en-US" dirty="0"/>
          </a:p>
          <a:p>
            <a:pPr lvl="1"/>
            <a:r>
              <a:rPr lang="en-US" dirty="0"/>
              <a:t>Ion Torrent/Proton</a:t>
            </a:r>
          </a:p>
        </p:txBody>
      </p:sp>
    </p:spTree>
    <p:extLst>
      <p:ext uri="{BB962C8B-B14F-4D97-AF65-F5344CB8AC3E}">
        <p14:creationId xmlns:p14="http://schemas.microsoft.com/office/powerpoint/2010/main" val="25158781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Text Box 2"/>
          <p:cNvSpPr txBox="1">
            <a:spLocks noChangeArrowheads="1"/>
          </p:cNvSpPr>
          <p:nvPr/>
        </p:nvSpPr>
        <p:spPr bwMode="auto">
          <a:xfrm>
            <a:off x="629570" y="311953"/>
            <a:ext cx="7619733" cy="99417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ctr">
            <a:norm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defTabSz="914400" eaLnBrk="1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000" b="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Cycle termination sequencing (Illumina)</a:t>
            </a:r>
          </a:p>
        </p:txBody>
      </p:sp>
      <p:sp>
        <p:nvSpPr>
          <p:cNvPr id="52228" name="Text Box 4"/>
          <p:cNvSpPr txBox="1">
            <a:spLocks noChangeArrowheads="1"/>
          </p:cNvSpPr>
          <p:nvPr/>
        </p:nvSpPr>
        <p:spPr bwMode="auto">
          <a:xfrm>
            <a:off x="325820" y="2114482"/>
            <a:ext cx="6916098" cy="378822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ctr">
            <a:no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indent="-228600" defTabSz="914400" eaLnBrk="1" hangingPunct="1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0" dirty="0">
                <a:latin typeface="+mn-lt"/>
              </a:rPr>
              <a:t>Disadvantage:</a:t>
            </a:r>
          </a:p>
          <a:p>
            <a:pPr indent="-228600" defTabSz="914400" eaLnBrk="1" hangingPunct="1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0" dirty="0">
                <a:latin typeface="+mn-lt"/>
              </a:rPr>
              <a:t> Short read length (~150 bases)</a:t>
            </a:r>
          </a:p>
          <a:p>
            <a:pPr indent="-228600" defTabSz="914400" eaLnBrk="1" hangingPunct="1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b="0" dirty="0">
              <a:latin typeface="+mn-lt"/>
            </a:endParaRPr>
          </a:p>
          <a:p>
            <a:pPr indent="-228600" defTabSz="914400" eaLnBrk="1" hangingPunct="1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0" dirty="0">
                <a:latin typeface="+mn-lt"/>
              </a:rPr>
              <a:t>Advantages:</a:t>
            </a:r>
          </a:p>
          <a:p>
            <a:pPr indent="-228600" defTabSz="914400" eaLnBrk="1" hangingPunct="1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0" dirty="0">
                <a:latin typeface="+mn-lt"/>
              </a:rPr>
              <a:t> Very fast</a:t>
            </a:r>
          </a:p>
          <a:p>
            <a:pPr indent="-228600" defTabSz="914400" eaLnBrk="1" hangingPunct="1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0" dirty="0">
                <a:latin typeface="+mn-lt"/>
              </a:rPr>
              <a:t> Low cost per base</a:t>
            </a:r>
          </a:p>
          <a:p>
            <a:pPr indent="-228600" defTabSz="914400" eaLnBrk="1" hangingPunct="1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0" dirty="0">
                <a:latin typeface="+mn-lt"/>
              </a:rPr>
              <a:t> Large throughput; up to 1 </a:t>
            </a:r>
            <a:r>
              <a:rPr lang="en-US" sz="2000" b="0" dirty="0" err="1">
                <a:latin typeface="+mn-lt"/>
              </a:rPr>
              <a:t>gigabase</a:t>
            </a:r>
            <a:r>
              <a:rPr lang="en-US" sz="2000" b="0" dirty="0">
                <a:latin typeface="+mn-lt"/>
              </a:rPr>
              <a:t>/</a:t>
            </a:r>
            <a:r>
              <a:rPr lang="en-US" sz="2000" b="0" dirty="0" err="1">
                <a:latin typeface="+mn-lt"/>
              </a:rPr>
              <a:t>epxeriment</a:t>
            </a:r>
            <a:endParaRPr lang="en-US" sz="2000" b="0" dirty="0">
              <a:latin typeface="+mn-lt"/>
            </a:endParaRPr>
          </a:p>
          <a:p>
            <a:pPr indent="-228600" defTabSz="914400" eaLnBrk="1" hangingPunct="1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0" dirty="0">
                <a:latin typeface="+mn-lt"/>
              </a:rPr>
              <a:t> Short read length makes it appropriate for resequencing</a:t>
            </a:r>
          </a:p>
          <a:p>
            <a:pPr indent="-228600" defTabSz="914400" eaLnBrk="1" hangingPunct="1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0" dirty="0">
                <a:latin typeface="+mn-lt"/>
              </a:rPr>
              <a:t> No need for gel electrophoresis</a:t>
            </a:r>
          </a:p>
          <a:p>
            <a:pPr indent="-228600" defTabSz="914400" eaLnBrk="1" hangingPunct="1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0" dirty="0">
                <a:latin typeface="+mn-lt"/>
              </a:rPr>
              <a:t> High accuracy</a:t>
            </a:r>
          </a:p>
          <a:p>
            <a:pPr indent="-228600" defTabSz="914400" eaLnBrk="1" hangingPunct="1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0" dirty="0">
                <a:latin typeface="+mn-lt"/>
              </a:rPr>
              <a:t> All four bases are present at each cycle, with sequential addition of dNTPs. This allows homopolymers to be accurately read.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89435" y="0"/>
            <a:ext cx="195456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29567" y="2369132"/>
            <a:ext cx="2119736" cy="2119736"/>
          </a:xfrm>
          <a:prstGeom prst="ellipse">
            <a:avLst/>
          </a:prstGeom>
          <a:solidFill>
            <a:srgbClr val="FFFFFF"/>
          </a:solidFill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72" name="Graphic 71" descr="DNA">
            <a:extLst>
              <a:ext uri="{FF2B5EF4-FFF2-40B4-BE49-F238E27FC236}">
                <a16:creationId xmlns:a16="http://schemas.microsoft.com/office/drawing/2014/main" id="{5B948970-AA35-4EA0-9B56-2EF14FDB45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24964" y="2865141"/>
            <a:ext cx="1143455" cy="1143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4961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454 (Roche), </a:t>
            </a:r>
            <a:r>
              <a:rPr lang="en-US" dirty="0" err="1"/>
              <a:t>SOLiD</a:t>
            </a:r>
            <a:r>
              <a:rPr lang="en-US" dirty="0"/>
              <a:t> and Ion Torrent use </a:t>
            </a:r>
            <a:r>
              <a:rPr lang="en-US" b="1" dirty="0"/>
              <a:t>Emulsion PCR for amplification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1463" t="24173" r="817" b="12587"/>
          <a:stretch/>
        </p:blipFill>
        <p:spPr>
          <a:xfrm>
            <a:off x="166417" y="2492896"/>
            <a:ext cx="8870079" cy="2592288"/>
          </a:xfrm>
        </p:spPr>
      </p:pic>
    </p:spTree>
    <p:extLst>
      <p:ext uri="{BB962C8B-B14F-4D97-AF65-F5344CB8AC3E}">
        <p14:creationId xmlns:p14="http://schemas.microsoft.com/office/powerpoint/2010/main" val="34028289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28FF88A3-8EBC-4142-8CC2-EBE257ED6C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938E0E-C278-4C55-9E8A-AF83D35822D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l="11000" r="-1" b="-1"/>
          <a:stretch/>
        </p:blipFill>
        <p:spPr>
          <a:xfrm>
            <a:off x="20" y="10"/>
            <a:ext cx="9143980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58202" y="844486"/>
            <a:ext cx="7113168" cy="1461778"/>
          </a:xfrm>
        </p:spPr>
        <p:txBody>
          <a:bodyPr>
            <a:normAutofit/>
          </a:bodyPr>
          <a:lstStyle/>
          <a:p>
            <a:r>
              <a:rPr lang="en-US" sz="3500"/>
              <a:t>layout</a:t>
            </a:r>
          </a:p>
        </p:txBody>
      </p:sp>
      <p:grpSp>
        <p:nvGrpSpPr>
          <p:cNvPr id="22" name="Group 17">
            <a:extLst>
              <a:ext uri="{FF2B5EF4-FFF2-40B4-BE49-F238E27FC236}">
                <a16:creationId xmlns:a16="http://schemas.microsoft.com/office/drawing/2014/main" id="{27D8A815-1B1F-4DB5-A03C-F4987CF0CB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245832" y="343106"/>
            <a:ext cx="1269070" cy="1852591"/>
            <a:chOff x="790870" y="911082"/>
            <a:chExt cx="2191635" cy="2442764"/>
          </a:xfrm>
        </p:grpSpPr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261388EF-B4CE-4326-979A-2F53CED60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90870" y="2245586"/>
              <a:ext cx="1262906" cy="1108260"/>
            </a:xfrm>
            <a:custGeom>
              <a:avLst/>
              <a:gdLst>
                <a:gd name="T0" fmla="*/ 781 w 1099"/>
                <a:gd name="T1" fmla="*/ 0 h 968"/>
                <a:gd name="T2" fmla="*/ 318 w 1099"/>
                <a:gd name="T3" fmla="*/ 0 h 968"/>
                <a:gd name="T4" fmla="*/ 246 w 1099"/>
                <a:gd name="T5" fmla="*/ 42 h 968"/>
                <a:gd name="T6" fmla="*/ 15 w 1099"/>
                <a:gd name="T7" fmla="*/ 443 h 968"/>
                <a:gd name="T8" fmla="*/ 15 w 1099"/>
                <a:gd name="T9" fmla="*/ 525 h 968"/>
                <a:gd name="T10" fmla="*/ 246 w 1099"/>
                <a:gd name="T11" fmla="*/ 926 h 968"/>
                <a:gd name="T12" fmla="*/ 318 w 1099"/>
                <a:gd name="T13" fmla="*/ 968 h 968"/>
                <a:gd name="T14" fmla="*/ 781 w 1099"/>
                <a:gd name="T15" fmla="*/ 968 h 968"/>
                <a:gd name="T16" fmla="*/ 852 w 1099"/>
                <a:gd name="T17" fmla="*/ 926 h 968"/>
                <a:gd name="T18" fmla="*/ 1084 w 1099"/>
                <a:gd name="T19" fmla="*/ 525 h 968"/>
                <a:gd name="T20" fmla="*/ 1084 w 1099"/>
                <a:gd name="T21" fmla="*/ 443 h 968"/>
                <a:gd name="T22" fmla="*/ 852 w 1099"/>
                <a:gd name="T23" fmla="*/ 42 h 968"/>
                <a:gd name="T24" fmla="*/ 781 w 1099"/>
                <a:gd name="T25" fmla="*/ 0 h 9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99" h="968">
                  <a:moveTo>
                    <a:pt x="781" y="0"/>
                  </a:moveTo>
                  <a:cubicBezTo>
                    <a:pt x="318" y="0"/>
                    <a:pt x="318" y="0"/>
                    <a:pt x="318" y="0"/>
                  </a:cubicBezTo>
                  <a:cubicBezTo>
                    <a:pt x="288" y="0"/>
                    <a:pt x="261" y="16"/>
                    <a:pt x="246" y="42"/>
                  </a:cubicBezTo>
                  <a:cubicBezTo>
                    <a:pt x="15" y="443"/>
                    <a:pt x="15" y="443"/>
                    <a:pt x="15" y="443"/>
                  </a:cubicBezTo>
                  <a:cubicBezTo>
                    <a:pt x="0" y="468"/>
                    <a:pt x="0" y="500"/>
                    <a:pt x="15" y="525"/>
                  </a:cubicBezTo>
                  <a:cubicBezTo>
                    <a:pt x="246" y="926"/>
                    <a:pt x="246" y="926"/>
                    <a:pt x="246" y="926"/>
                  </a:cubicBezTo>
                  <a:cubicBezTo>
                    <a:pt x="261" y="952"/>
                    <a:pt x="288" y="968"/>
                    <a:pt x="318" y="968"/>
                  </a:cubicBezTo>
                  <a:cubicBezTo>
                    <a:pt x="781" y="968"/>
                    <a:pt x="781" y="968"/>
                    <a:pt x="781" y="968"/>
                  </a:cubicBezTo>
                  <a:cubicBezTo>
                    <a:pt x="810" y="968"/>
                    <a:pt x="838" y="952"/>
                    <a:pt x="852" y="926"/>
                  </a:cubicBezTo>
                  <a:cubicBezTo>
                    <a:pt x="1084" y="525"/>
                    <a:pt x="1084" y="525"/>
                    <a:pt x="1084" y="525"/>
                  </a:cubicBezTo>
                  <a:cubicBezTo>
                    <a:pt x="1099" y="500"/>
                    <a:pt x="1099" y="468"/>
                    <a:pt x="1084" y="443"/>
                  </a:cubicBezTo>
                  <a:cubicBezTo>
                    <a:pt x="852" y="42"/>
                    <a:pt x="852" y="42"/>
                    <a:pt x="852" y="42"/>
                  </a:cubicBezTo>
                  <a:cubicBezTo>
                    <a:pt x="838" y="16"/>
                    <a:pt x="810" y="0"/>
                    <a:pt x="781" y="0"/>
                  </a:cubicBezTo>
                  <a:close/>
                </a:path>
              </a:pathLst>
            </a:custGeom>
            <a:solidFill>
              <a:schemeClr val="tx1">
                <a:alpha val="40000"/>
              </a:schemeClr>
            </a:solidFill>
            <a:ln w="635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5">
              <a:extLst>
                <a:ext uri="{FF2B5EF4-FFF2-40B4-BE49-F238E27FC236}">
                  <a16:creationId xmlns:a16="http://schemas.microsoft.com/office/drawing/2014/main" id="{33A25547-9075-4BDB-8F46-BA09E76AA3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3975" y="911082"/>
              <a:ext cx="2048530" cy="1797684"/>
            </a:xfrm>
            <a:custGeom>
              <a:avLst/>
              <a:gdLst>
                <a:gd name="T0" fmla="*/ 781 w 1099"/>
                <a:gd name="T1" fmla="*/ 0 h 968"/>
                <a:gd name="T2" fmla="*/ 318 w 1099"/>
                <a:gd name="T3" fmla="*/ 0 h 968"/>
                <a:gd name="T4" fmla="*/ 246 w 1099"/>
                <a:gd name="T5" fmla="*/ 42 h 968"/>
                <a:gd name="T6" fmla="*/ 15 w 1099"/>
                <a:gd name="T7" fmla="*/ 443 h 968"/>
                <a:gd name="T8" fmla="*/ 15 w 1099"/>
                <a:gd name="T9" fmla="*/ 525 h 968"/>
                <a:gd name="T10" fmla="*/ 246 w 1099"/>
                <a:gd name="T11" fmla="*/ 926 h 968"/>
                <a:gd name="T12" fmla="*/ 318 w 1099"/>
                <a:gd name="T13" fmla="*/ 968 h 968"/>
                <a:gd name="T14" fmla="*/ 781 w 1099"/>
                <a:gd name="T15" fmla="*/ 968 h 968"/>
                <a:gd name="T16" fmla="*/ 852 w 1099"/>
                <a:gd name="T17" fmla="*/ 926 h 968"/>
                <a:gd name="T18" fmla="*/ 1084 w 1099"/>
                <a:gd name="T19" fmla="*/ 525 h 968"/>
                <a:gd name="T20" fmla="*/ 1084 w 1099"/>
                <a:gd name="T21" fmla="*/ 443 h 968"/>
                <a:gd name="T22" fmla="*/ 852 w 1099"/>
                <a:gd name="T23" fmla="*/ 42 h 968"/>
                <a:gd name="T24" fmla="*/ 781 w 1099"/>
                <a:gd name="T25" fmla="*/ 0 h 9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99" h="968">
                  <a:moveTo>
                    <a:pt x="781" y="0"/>
                  </a:moveTo>
                  <a:cubicBezTo>
                    <a:pt x="318" y="0"/>
                    <a:pt x="318" y="0"/>
                    <a:pt x="318" y="0"/>
                  </a:cubicBezTo>
                  <a:cubicBezTo>
                    <a:pt x="288" y="0"/>
                    <a:pt x="261" y="16"/>
                    <a:pt x="246" y="42"/>
                  </a:cubicBezTo>
                  <a:cubicBezTo>
                    <a:pt x="15" y="443"/>
                    <a:pt x="15" y="443"/>
                    <a:pt x="15" y="443"/>
                  </a:cubicBezTo>
                  <a:cubicBezTo>
                    <a:pt x="0" y="468"/>
                    <a:pt x="0" y="500"/>
                    <a:pt x="15" y="525"/>
                  </a:cubicBezTo>
                  <a:cubicBezTo>
                    <a:pt x="246" y="926"/>
                    <a:pt x="246" y="926"/>
                    <a:pt x="246" y="926"/>
                  </a:cubicBezTo>
                  <a:cubicBezTo>
                    <a:pt x="261" y="952"/>
                    <a:pt x="288" y="968"/>
                    <a:pt x="318" y="968"/>
                  </a:cubicBezTo>
                  <a:cubicBezTo>
                    <a:pt x="781" y="968"/>
                    <a:pt x="781" y="968"/>
                    <a:pt x="781" y="968"/>
                  </a:cubicBezTo>
                  <a:cubicBezTo>
                    <a:pt x="810" y="968"/>
                    <a:pt x="838" y="952"/>
                    <a:pt x="852" y="926"/>
                  </a:cubicBezTo>
                  <a:cubicBezTo>
                    <a:pt x="1084" y="525"/>
                    <a:pt x="1084" y="525"/>
                    <a:pt x="1084" y="525"/>
                  </a:cubicBezTo>
                  <a:cubicBezTo>
                    <a:pt x="1099" y="500"/>
                    <a:pt x="1099" y="468"/>
                    <a:pt x="1084" y="443"/>
                  </a:cubicBezTo>
                  <a:cubicBezTo>
                    <a:pt x="852" y="42"/>
                    <a:pt x="852" y="42"/>
                    <a:pt x="852" y="42"/>
                  </a:cubicBezTo>
                  <a:cubicBezTo>
                    <a:pt x="838" y="16"/>
                    <a:pt x="810" y="0"/>
                    <a:pt x="781" y="0"/>
                  </a:cubicBezTo>
                  <a:close/>
                </a:path>
              </a:pathLst>
            </a:custGeom>
            <a:noFill/>
            <a:ln w="63500" cap="flat">
              <a:solidFill>
                <a:schemeClr val="tx1">
                  <a:alpha val="6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5">
              <a:extLst>
                <a:ext uri="{FF2B5EF4-FFF2-40B4-BE49-F238E27FC236}">
                  <a16:creationId xmlns:a16="http://schemas.microsoft.com/office/drawing/2014/main" id="{1D917FAD-3240-4D3F-91A0-9571F75DC6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62936" y="1825453"/>
              <a:ext cx="799094" cy="701243"/>
            </a:xfrm>
            <a:custGeom>
              <a:avLst/>
              <a:gdLst>
                <a:gd name="T0" fmla="*/ 781 w 1099"/>
                <a:gd name="T1" fmla="*/ 0 h 968"/>
                <a:gd name="T2" fmla="*/ 318 w 1099"/>
                <a:gd name="T3" fmla="*/ 0 h 968"/>
                <a:gd name="T4" fmla="*/ 246 w 1099"/>
                <a:gd name="T5" fmla="*/ 42 h 968"/>
                <a:gd name="T6" fmla="*/ 15 w 1099"/>
                <a:gd name="T7" fmla="*/ 443 h 968"/>
                <a:gd name="T8" fmla="*/ 15 w 1099"/>
                <a:gd name="T9" fmla="*/ 525 h 968"/>
                <a:gd name="T10" fmla="*/ 246 w 1099"/>
                <a:gd name="T11" fmla="*/ 926 h 968"/>
                <a:gd name="T12" fmla="*/ 318 w 1099"/>
                <a:gd name="T13" fmla="*/ 968 h 968"/>
                <a:gd name="T14" fmla="*/ 781 w 1099"/>
                <a:gd name="T15" fmla="*/ 968 h 968"/>
                <a:gd name="T16" fmla="*/ 852 w 1099"/>
                <a:gd name="T17" fmla="*/ 926 h 968"/>
                <a:gd name="T18" fmla="*/ 1084 w 1099"/>
                <a:gd name="T19" fmla="*/ 525 h 968"/>
                <a:gd name="T20" fmla="*/ 1084 w 1099"/>
                <a:gd name="T21" fmla="*/ 443 h 968"/>
                <a:gd name="T22" fmla="*/ 852 w 1099"/>
                <a:gd name="T23" fmla="*/ 42 h 968"/>
                <a:gd name="T24" fmla="*/ 781 w 1099"/>
                <a:gd name="T25" fmla="*/ 0 h 9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99" h="968">
                  <a:moveTo>
                    <a:pt x="781" y="0"/>
                  </a:moveTo>
                  <a:cubicBezTo>
                    <a:pt x="318" y="0"/>
                    <a:pt x="318" y="0"/>
                    <a:pt x="318" y="0"/>
                  </a:cubicBezTo>
                  <a:cubicBezTo>
                    <a:pt x="288" y="0"/>
                    <a:pt x="261" y="16"/>
                    <a:pt x="246" y="42"/>
                  </a:cubicBezTo>
                  <a:cubicBezTo>
                    <a:pt x="15" y="443"/>
                    <a:pt x="15" y="443"/>
                    <a:pt x="15" y="443"/>
                  </a:cubicBezTo>
                  <a:cubicBezTo>
                    <a:pt x="0" y="468"/>
                    <a:pt x="0" y="500"/>
                    <a:pt x="15" y="525"/>
                  </a:cubicBezTo>
                  <a:cubicBezTo>
                    <a:pt x="246" y="926"/>
                    <a:pt x="246" y="926"/>
                    <a:pt x="246" y="926"/>
                  </a:cubicBezTo>
                  <a:cubicBezTo>
                    <a:pt x="261" y="952"/>
                    <a:pt x="288" y="968"/>
                    <a:pt x="318" y="968"/>
                  </a:cubicBezTo>
                  <a:cubicBezTo>
                    <a:pt x="781" y="968"/>
                    <a:pt x="781" y="968"/>
                    <a:pt x="781" y="968"/>
                  </a:cubicBezTo>
                  <a:cubicBezTo>
                    <a:pt x="810" y="968"/>
                    <a:pt x="838" y="952"/>
                    <a:pt x="852" y="926"/>
                  </a:cubicBezTo>
                  <a:cubicBezTo>
                    <a:pt x="1084" y="525"/>
                    <a:pt x="1084" y="525"/>
                    <a:pt x="1084" y="525"/>
                  </a:cubicBezTo>
                  <a:cubicBezTo>
                    <a:pt x="1099" y="500"/>
                    <a:pt x="1099" y="468"/>
                    <a:pt x="1084" y="443"/>
                  </a:cubicBezTo>
                  <a:cubicBezTo>
                    <a:pt x="852" y="42"/>
                    <a:pt x="852" y="42"/>
                    <a:pt x="852" y="42"/>
                  </a:cubicBezTo>
                  <a:cubicBezTo>
                    <a:pt x="838" y="16"/>
                    <a:pt x="810" y="0"/>
                    <a:pt x="781" y="0"/>
                  </a:cubicBezTo>
                  <a:close/>
                </a:path>
              </a:pathLst>
            </a:custGeom>
            <a:solidFill>
              <a:schemeClr val="tx1">
                <a:alpha val="60000"/>
              </a:schemeClr>
            </a:solidFill>
            <a:ln w="635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FB96292-680D-4876-9850-C858D6B31EC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09693633"/>
              </p:ext>
            </p:extLst>
          </p:nvPr>
        </p:nvGraphicFramePr>
        <p:xfrm>
          <a:off x="1658202" y="2470248"/>
          <a:ext cx="7113176" cy="30527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3889692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Roche 454: </a:t>
            </a:r>
            <a:r>
              <a:rPr lang="en-US" dirty="0" err="1"/>
              <a:t>pyrosequencing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696" y="2132856"/>
            <a:ext cx="6032500" cy="4508500"/>
          </a:xfrm>
          <a:prstGeom prst="rect">
            <a:avLst/>
          </a:prstGeom>
        </p:spPr>
      </p:pic>
      <p:sp>
        <p:nvSpPr>
          <p:cNvPr id="12" name="Donut 11"/>
          <p:cNvSpPr/>
          <p:nvPr/>
        </p:nvSpPr>
        <p:spPr>
          <a:xfrm>
            <a:off x="4211960" y="1844824"/>
            <a:ext cx="1152128" cy="1152128"/>
          </a:xfrm>
          <a:prstGeom prst="donut">
            <a:avLst>
              <a:gd name="adj" fmla="val 9619"/>
            </a:avLst>
          </a:prstGeom>
          <a:solidFill>
            <a:srgbClr val="FF0000"/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499992" y="2276872"/>
            <a:ext cx="573294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err="1"/>
              <a:t>PPi</a:t>
            </a:r>
            <a:endParaRPr lang="en-US" sz="2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71600"/>
            <a:ext cx="3479800" cy="1508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3326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Roche 454: </a:t>
            </a:r>
            <a:r>
              <a:rPr lang="en-US" dirty="0" err="1"/>
              <a:t>pyrosequencing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9912" y="2780928"/>
            <a:ext cx="5184576" cy="369019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1484784"/>
            <a:ext cx="3560835" cy="259228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4800" y="5638800"/>
            <a:ext cx="381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APS = Adenosine 5’-phosphosulfate</a:t>
            </a:r>
          </a:p>
        </p:txBody>
      </p:sp>
    </p:spTree>
    <p:extLst>
      <p:ext uri="{BB962C8B-B14F-4D97-AF65-F5344CB8AC3E}">
        <p14:creationId xmlns:p14="http://schemas.microsoft.com/office/powerpoint/2010/main" val="230424000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Roche 454: </a:t>
            </a:r>
            <a:r>
              <a:rPr lang="en-US" dirty="0" err="1"/>
              <a:t>pyrosequencing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7140895" y="6488668"/>
            <a:ext cx="19755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mammoth.psu.edu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852" t="2162" r="1" b="52885"/>
          <a:stretch/>
        </p:blipFill>
        <p:spPr>
          <a:xfrm>
            <a:off x="279400" y="1371600"/>
            <a:ext cx="8864600" cy="4749800"/>
          </a:xfrm>
          <a:prstGeom prst="rect">
            <a:avLst/>
          </a:prstGeom>
        </p:spPr>
      </p:pic>
      <p:sp>
        <p:nvSpPr>
          <p:cNvPr id="15" name="Rectangular Callout 14"/>
          <p:cNvSpPr/>
          <p:nvPr/>
        </p:nvSpPr>
        <p:spPr>
          <a:xfrm>
            <a:off x="4355976" y="2492896"/>
            <a:ext cx="4176464" cy="1002844"/>
          </a:xfrm>
          <a:prstGeom prst="wedgeRectCallout">
            <a:avLst>
              <a:gd name="adj1" fmla="val -50636"/>
              <a:gd name="adj2" fmla="val 90981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The big weakness of 454 sequencing: </a:t>
            </a:r>
            <a:r>
              <a:rPr lang="en-US" sz="2000" dirty="0" err="1"/>
              <a:t>homopolymers</a:t>
            </a:r>
            <a:r>
              <a:rPr lang="en-US" sz="2000" dirty="0"/>
              <a:t> give fast increasing error rate with increasing  length</a:t>
            </a:r>
          </a:p>
        </p:txBody>
      </p:sp>
    </p:spTree>
    <p:extLst>
      <p:ext uri="{BB962C8B-B14F-4D97-AF65-F5344CB8AC3E}">
        <p14:creationId xmlns:p14="http://schemas.microsoft.com/office/powerpoint/2010/main" val="21684391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Roche 454 homopolymer problem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-172" r="-112"/>
          <a:stretch/>
        </p:blipFill>
        <p:spPr>
          <a:xfrm>
            <a:off x="179512" y="2420888"/>
            <a:ext cx="8886830" cy="3082334"/>
          </a:xfrm>
        </p:spPr>
      </p:pic>
      <p:sp>
        <p:nvSpPr>
          <p:cNvPr id="4" name="TextBox 3"/>
          <p:cNvSpPr txBox="1"/>
          <p:nvPr/>
        </p:nvSpPr>
        <p:spPr>
          <a:xfrm>
            <a:off x="8153400" y="6324600"/>
            <a:ext cx="89037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hlinkClick r:id="rId4"/>
              </a:rPr>
              <a:t>movie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4184312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Ion Torrent sequencing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696" y="2132856"/>
            <a:ext cx="6032500" cy="4508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8304" y="3573016"/>
            <a:ext cx="1219200" cy="914400"/>
          </a:xfrm>
          <a:prstGeom prst="rect">
            <a:avLst/>
          </a:prstGeom>
        </p:spPr>
      </p:pic>
      <p:cxnSp>
        <p:nvCxnSpPr>
          <p:cNvPr id="7" name="Straight Arrow Connector 6"/>
          <p:cNvCxnSpPr>
            <a:endCxn id="12" idx="2"/>
          </p:cNvCxnSpPr>
          <p:nvPr/>
        </p:nvCxnSpPr>
        <p:spPr>
          <a:xfrm>
            <a:off x="5580112" y="3501008"/>
            <a:ext cx="1656184" cy="504056"/>
          </a:xfrm>
          <a:prstGeom prst="curvedConnector3">
            <a:avLst>
              <a:gd name="adj1" fmla="val 50000"/>
            </a:avLst>
          </a:prstGeom>
          <a:ln w="38100" cmpd="sng"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Donut 11"/>
          <p:cNvSpPr/>
          <p:nvPr/>
        </p:nvSpPr>
        <p:spPr>
          <a:xfrm>
            <a:off x="7236296" y="3284984"/>
            <a:ext cx="1440160" cy="1440160"/>
          </a:xfrm>
          <a:prstGeom prst="donut">
            <a:avLst>
              <a:gd name="adj" fmla="val 9619"/>
            </a:avLst>
          </a:prstGeom>
          <a:solidFill>
            <a:srgbClr val="FF0000"/>
          </a:solidFill>
          <a:ln w="635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499992" y="2276872"/>
            <a:ext cx="573294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err="1"/>
              <a:t>PPi</a:t>
            </a:r>
            <a:endParaRPr lang="en-US" sz="24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371600"/>
            <a:ext cx="3479800" cy="150864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276600" y="1940274"/>
            <a:ext cx="520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+H</a:t>
            </a:r>
            <a:r>
              <a:rPr lang="en-US" baseline="30000" dirty="0">
                <a:solidFill>
                  <a:srgbClr val="FF0000"/>
                </a:solidFill>
              </a:rPr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7792018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438400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en-US" dirty="0"/>
              <a:t>Part 1</a:t>
            </a:r>
            <a:br>
              <a:rPr lang="en-US" dirty="0"/>
            </a:br>
            <a:r>
              <a:rPr lang="en-US" dirty="0"/>
              <a:t>Overview of NGS technologies and platforms </a:t>
            </a:r>
          </a:p>
        </p:txBody>
      </p:sp>
    </p:spTree>
    <p:extLst>
      <p:ext uri="{BB962C8B-B14F-4D97-AF65-F5344CB8AC3E}">
        <p14:creationId xmlns:p14="http://schemas.microsoft.com/office/powerpoint/2010/main" val="164421386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Ion Torrent sequencing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8760"/>
            <a:ext cx="9144000" cy="464708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077200" y="6248400"/>
            <a:ext cx="89037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hlinkClick r:id="rId3"/>
              </a:rPr>
              <a:t>movie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20054581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6016" y="3573016"/>
            <a:ext cx="4263968" cy="310475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SOLiD</a:t>
            </a:r>
            <a:r>
              <a:rPr lang="en-US" dirty="0"/>
              <a:t> sequencing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Sequencing by ligation</a:t>
            </a:r>
          </a:p>
          <a:p>
            <a:r>
              <a:rPr lang="en-US" dirty="0"/>
              <a:t>1600 million (!!) reads per run (160 Gb data)</a:t>
            </a:r>
          </a:p>
          <a:p>
            <a:r>
              <a:rPr lang="en-US" dirty="0"/>
              <a:t>Max 75 bases read length</a:t>
            </a:r>
          </a:p>
          <a:p>
            <a:r>
              <a:rPr lang="en-US" dirty="0"/>
              <a:t>Does not sequence bases but rather</a:t>
            </a:r>
            <a:br>
              <a:rPr lang="en-US" dirty="0"/>
            </a:br>
            <a:r>
              <a:rPr lang="en-US" dirty="0" err="1"/>
              <a:t>dinucleotidess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965644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30" b="-171"/>
          <a:stretch/>
        </p:blipFill>
        <p:spPr>
          <a:xfrm>
            <a:off x="1752600" y="1149126"/>
            <a:ext cx="6048672" cy="5708874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4600" y="0"/>
            <a:ext cx="4474840" cy="1143000"/>
          </a:xfrm>
        </p:spPr>
        <p:txBody>
          <a:bodyPr/>
          <a:lstStyle/>
          <a:p>
            <a:r>
              <a:rPr lang="en-US" dirty="0" err="1"/>
              <a:t>SOLiD</a:t>
            </a:r>
            <a:r>
              <a:rPr lang="en-US" b="1" dirty="0"/>
              <a:t> </a:t>
            </a:r>
            <a:r>
              <a:rPr lang="en-US" dirty="0"/>
              <a:t>sequencing</a:t>
            </a:r>
          </a:p>
        </p:txBody>
      </p:sp>
    </p:spTree>
    <p:extLst>
      <p:ext uri="{BB962C8B-B14F-4D97-AF65-F5344CB8AC3E}">
        <p14:creationId xmlns:p14="http://schemas.microsoft.com/office/powerpoint/2010/main" val="111062191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57400"/>
            <a:ext cx="8915400" cy="3112477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err="1"/>
              <a:t>SOLiD</a:t>
            </a:r>
            <a:r>
              <a:rPr lang="en-US" dirty="0"/>
              <a:t> sequencing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SOLiD</a:t>
            </a:r>
            <a:r>
              <a:rPr lang="en-US" dirty="0"/>
              <a:t> sequencing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9588" b="3179"/>
          <a:stretch/>
        </p:blipFill>
        <p:spPr>
          <a:xfrm>
            <a:off x="1331640" y="1700808"/>
            <a:ext cx="6779096" cy="4252571"/>
          </a:xfrm>
        </p:spPr>
      </p:pic>
      <p:sp>
        <p:nvSpPr>
          <p:cNvPr id="4" name="TextBox 3"/>
          <p:cNvSpPr txBox="1"/>
          <p:nvPr/>
        </p:nvSpPr>
        <p:spPr>
          <a:xfrm>
            <a:off x="8077200" y="6324600"/>
            <a:ext cx="89037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hlinkClick r:id="rId3"/>
              </a:rPr>
              <a:t>movie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95832117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molecule sequencers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PacBioRS</a:t>
            </a:r>
            <a:endParaRPr lang="en-US" dirty="0"/>
          </a:p>
          <a:p>
            <a:r>
              <a:rPr lang="en-US" dirty="0"/>
              <a:t>Oxford </a:t>
            </a:r>
            <a:r>
              <a:rPr lang="en-US" dirty="0" err="1"/>
              <a:t>Nanopore</a:t>
            </a:r>
            <a:endParaRPr lang="en-US" dirty="0"/>
          </a:p>
          <a:p>
            <a:r>
              <a:rPr lang="en-US" dirty="0" err="1"/>
              <a:t>Helicos</a:t>
            </a:r>
            <a:endParaRPr lang="en-US" dirty="0"/>
          </a:p>
          <a:p>
            <a:endParaRPr lang="en-US" dirty="0"/>
          </a:p>
          <a:p>
            <a:pPr lvl="1"/>
            <a:r>
              <a:rPr lang="en-US" dirty="0"/>
              <a:t>No amplification required for the reads </a:t>
            </a:r>
          </a:p>
          <a:p>
            <a:pPr lvl="1"/>
            <a:r>
              <a:rPr lang="en-US" dirty="0"/>
              <a:t>Longer Read (</a:t>
            </a:r>
            <a:r>
              <a:rPr lang="en-US" i="1" dirty="0"/>
              <a:t>excluding </a:t>
            </a:r>
            <a:r>
              <a:rPr lang="en-US" i="1" dirty="0" err="1"/>
              <a:t>Helicos</a:t>
            </a:r>
            <a:r>
              <a:rPr lang="en-US" dirty="0"/>
              <a:t>) </a:t>
            </a:r>
          </a:p>
          <a:p>
            <a:pPr lvl="1"/>
            <a:r>
              <a:rPr lang="en-US" dirty="0"/>
              <a:t>Base modification detection (</a:t>
            </a:r>
            <a:r>
              <a:rPr lang="en-US" i="1" dirty="0"/>
              <a:t>excluding </a:t>
            </a:r>
            <a:r>
              <a:rPr lang="en-US" i="1" dirty="0" err="1"/>
              <a:t>Helicos</a:t>
            </a:r>
            <a:r>
              <a:rPr lang="en-US" dirty="0"/>
              <a:t>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60891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Single molecule sequencers - </a:t>
            </a:r>
            <a:r>
              <a:rPr lang="en-US" b="1" dirty="0" err="1"/>
              <a:t>PacBio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6" y="2110714"/>
            <a:ext cx="8640960" cy="473092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55576" y="1196752"/>
            <a:ext cx="5040560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2-3 kb single continuous read!</a:t>
            </a:r>
          </a:p>
          <a:p>
            <a:r>
              <a:rPr lang="en-US" sz="2400" dirty="0"/>
              <a:t>High (&gt;10%) error rate!</a:t>
            </a:r>
          </a:p>
          <a:p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7924800" y="1828800"/>
            <a:ext cx="761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movie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421816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a high error rate bad per se?</a:t>
            </a:r>
          </a:p>
        </p:txBody>
      </p:sp>
      <p:pic>
        <p:nvPicPr>
          <p:cNvPr id="6" name="Picture 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412776"/>
            <a:ext cx="6552728" cy="4968552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68752" y="1600200"/>
            <a:ext cx="2267744" cy="4525963"/>
          </a:xfrm>
        </p:spPr>
        <p:txBody>
          <a:bodyPr>
            <a:normAutofit/>
          </a:bodyPr>
          <a:lstStyle/>
          <a:p>
            <a:r>
              <a:rPr lang="en-US" sz="2400" dirty="0"/>
              <a:t>Not with high coverage</a:t>
            </a:r>
          </a:p>
          <a:p>
            <a:r>
              <a:rPr lang="en-US" sz="2400" dirty="0"/>
              <a:t>Not with low systematic error rate!</a:t>
            </a:r>
          </a:p>
        </p:txBody>
      </p:sp>
    </p:spTree>
    <p:extLst>
      <p:ext uri="{BB962C8B-B14F-4D97-AF65-F5344CB8AC3E}">
        <p14:creationId xmlns:p14="http://schemas.microsoft.com/office/powerpoint/2010/main" val="156434653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Systematic versus random errors</a:t>
            </a:r>
          </a:p>
        </p:txBody>
      </p:sp>
      <p:pic>
        <p:nvPicPr>
          <p:cNvPr id="5" name="Pictur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196752"/>
            <a:ext cx="8064896" cy="547260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6084168" y="2113692"/>
            <a:ext cx="10425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/>
              <a:t>HiSeq</a:t>
            </a:r>
            <a:endParaRPr lang="en-US" sz="28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6084168" y="4922004"/>
            <a:ext cx="11857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/>
              <a:t>PacBio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36364307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274638"/>
            <a:ext cx="8640960" cy="1143000"/>
          </a:xfrm>
        </p:spPr>
        <p:txBody>
          <a:bodyPr>
            <a:noAutofit/>
          </a:bodyPr>
          <a:lstStyle/>
          <a:p>
            <a:r>
              <a:rPr lang="en-US" sz="3200" dirty="0"/>
              <a:t>Single molecule sequencers – </a:t>
            </a:r>
            <a:r>
              <a:rPr lang="en-US" sz="3200" b="1" dirty="0"/>
              <a:t>Oxford </a:t>
            </a:r>
            <a:r>
              <a:rPr lang="en-US" sz="3200" b="1" dirty="0" err="1"/>
              <a:t>Nanopore</a:t>
            </a:r>
            <a:endParaRPr lang="en-US" sz="32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2" y="1772816"/>
            <a:ext cx="6070332" cy="511256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553200" y="4572000"/>
            <a:ext cx="185449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No enzyme </a:t>
            </a:r>
          </a:p>
          <a:p>
            <a:r>
              <a:rPr lang="en-US" sz="2800" b="1" dirty="0"/>
              <a:t>or label!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4000" y="1268760"/>
            <a:ext cx="5080000" cy="29337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620000" y="6172200"/>
            <a:ext cx="761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movie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12499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A51B3CB-8D1F-C54C-A7FA-B8181D49AF26}"/>
              </a:ext>
            </a:extLst>
          </p:cNvPr>
          <p:cNvSpPr/>
          <p:nvPr/>
        </p:nvSpPr>
        <p:spPr>
          <a:xfrm>
            <a:off x="364059" y="512676"/>
            <a:ext cx="3312368" cy="5832648"/>
          </a:xfrm>
          <a:prstGeom prst="rect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271" y="1012004"/>
            <a:ext cx="2562119" cy="4795408"/>
          </a:xfrm>
        </p:spPr>
        <p:txBody>
          <a:bodyPr>
            <a:normAutofit/>
          </a:bodyPr>
          <a:lstStyle/>
          <a:p>
            <a:r>
              <a:rPr lang="en-US" sz="3700" dirty="0">
                <a:solidFill>
                  <a:schemeClr val="bg1"/>
                </a:solidFill>
              </a:rPr>
              <a:t>Terminology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CA5A778-03F1-498C-9F47-C02CC6331DBD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3895725" y="116632"/>
          <a:ext cx="4885203" cy="67413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6783454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Helicos</a:t>
            </a:r>
            <a:r>
              <a:rPr lang="en-US" b="1" dirty="0"/>
              <a:t> sequencing</a:t>
            </a:r>
          </a:p>
        </p:txBody>
      </p:sp>
      <p:pic>
        <p:nvPicPr>
          <p:cNvPr id="4" name="Picture 3" descr="Helicos sequencin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295400"/>
            <a:ext cx="8775700" cy="51943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229478" y="6305034"/>
            <a:ext cx="7748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Movie</a:t>
            </a:r>
            <a:endParaRPr lang="en-US" dirty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Helicos data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066800"/>
            <a:ext cx="7569200" cy="44196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Single Molecule Sequencing = the future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Nanopores</a:t>
            </a:r>
            <a:r>
              <a:rPr lang="en-US" dirty="0"/>
              <a:t> with electrical real-time analysis and without the need for optics, labels, amplification or fluidics looks like the next level of sequencing</a:t>
            </a:r>
          </a:p>
          <a:p>
            <a:r>
              <a:rPr lang="en-US" dirty="0"/>
              <a:t>But needs</a:t>
            </a:r>
          </a:p>
          <a:p>
            <a:pPr lvl="1"/>
            <a:r>
              <a:rPr lang="en-US" dirty="0"/>
              <a:t>Increased number of reads per run</a:t>
            </a:r>
          </a:p>
          <a:p>
            <a:pPr lvl="1"/>
            <a:r>
              <a:rPr lang="en-US" dirty="0"/>
              <a:t>Improved accuracy</a:t>
            </a:r>
          </a:p>
          <a:p>
            <a:pPr lvl="1"/>
            <a:r>
              <a:rPr lang="en-US" dirty="0"/>
              <a:t>Decreased reagent costs</a:t>
            </a:r>
          </a:p>
        </p:txBody>
      </p:sp>
    </p:spTree>
    <p:extLst>
      <p:ext uri="{BB962C8B-B14F-4D97-AF65-F5344CB8AC3E}">
        <p14:creationId xmlns:p14="http://schemas.microsoft.com/office/powerpoint/2010/main" val="169416685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438400"/>
            <a:ext cx="7772400" cy="1752600"/>
          </a:xfrm>
        </p:spPr>
        <p:txBody>
          <a:bodyPr>
            <a:normAutofit fontScale="90000"/>
          </a:bodyPr>
          <a:lstStyle/>
          <a:p>
            <a:r>
              <a:rPr lang="en-US" dirty="0"/>
              <a:t>Part 2</a:t>
            </a:r>
            <a:br>
              <a:rPr lang="en-US" dirty="0"/>
            </a:br>
            <a:r>
              <a:rPr lang="en-US" dirty="0"/>
              <a:t>Overview of NGS technologies and platforms </a:t>
            </a:r>
          </a:p>
        </p:txBody>
      </p:sp>
    </p:spTree>
    <p:extLst>
      <p:ext uri="{BB962C8B-B14F-4D97-AF65-F5344CB8AC3E}">
        <p14:creationId xmlns:p14="http://schemas.microsoft.com/office/powerpoint/2010/main" val="164421386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Illumina platform</a:t>
            </a:r>
          </a:p>
        </p:txBody>
      </p:sp>
      <p:pic>
        <p:nvPicPr>
          <p:cNvPr id="4" name="Picture 29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84" b="13184"/>
          <a:stretch>
            <a:fillRect/>
          </a:stretch>
        </p:blipFill>
        <p:spPr bwMode="auto">
          <a:xfrm>
            <a:off x="539552" y="1524000"/>
            <a:ext cx="8229600" cy="4525963"/>
          </a:xfrm>
          <a:prstGeom prst="rect">
            <a:avLst/>
          </a:prstGeom>
          <a:noFill/>
          <a:ln w="28575">
            <a:solidFill>
              <a:schemeClr val="bg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mc="http://schemas.openxmlformats.org/markup-compatibility/2006" xmlns:mv="urn:schemas-microsoft-com:mac:vml"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8000508" y="6536377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umcg</a:t>
            </a:r>
            <a:r>
              <a:rPr lang="en-US" sz="1200" dirty="0"/>
              <a:t>/genetics</a:t>
            </a:r>
          </a:p>
        </p:txBody>
      </p:sp>
    </p:spTree>
    <p:extLst>
      <p:ext uri="{BB962C8B-B14F-4D97-AF65-F5344CB8AC3E}">
        <p14:creationId xmlns:p14="http://schemas.microsoft.com/office/powerpoint/2010/main" val="44854177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sequencer for every need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024" y="1556792"/>
            <a:ext cx="8820472" cy="4248472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/>
          <p:cNvSpPr txBox="1"/>
          <p:nvPr/>
        </p:nvSpPr>
        <p:spPr>
          <a:xfrm>
            <a:off x="7387319" y="6536377"/>
            <a:ext cx="13611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www.illumina.com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45619030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C4028FD-8BAA-4A19-BFDE-594D991B7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556995"/>
            <a:ext cx="7886700" cy="1133693"/>
          </a:xfrm>
        </p:spPr>
        <p:txBody>
          <a:bodyPr>
            <a:normAutofit/>
          </a:bodyPr>
          <a:lstStyle/>
          <a:p>
            <a:r>
              <a:rPr lang="en-US" sz="4200"/>
              <a:t>The stages in Illumina sequencing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C877E2A-A4D6-4BD6-A838-898DDF44BE7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77150857"/>
              </p:ext>
            </p:extLst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489492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CA0DAA6-33B8-4A25-810D-2F4D816FB4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3729445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8480" y="640081"/>
            <a:ext cx="2532887" cy="3681976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3800">
                <a:solidFill>
                  <a:schemeClr val="bg1"/>
                </a:solidFill>
              </a:rPr>
              <a:t>Sample preparation for Illumina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4DE997B-2D5C-407D-A61C-2D7892B67C6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57942921"/>
              </p:ext>
            </p:extLst>
          </p:nvPr>
        </p:nvGraphicFramePr>
        <p:xfrm>
          <a:off x="3895725" y="470924"/>
          <a:ext cx="4885203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8526752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3508AEF-10C7-8A43-80CE-E163053F7C94}"/>
              </a:ext>
            </a:extLst>
          </p:cNvPr>
          <p:cNvSpPr/>
          <p:nvPr/>
        </p:nvSpPr>
        <p:spPr>
          <a:xfrm>
            <a:off x="-180528" y="476672"/>
            <a:ext cx="9505056" cy="7920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DNA processing summary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387319" y="6536377"/>
            <a:ext cx="13611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www.illumina.com</a:t>
            </a:r>
            <a:endParaRPr lang="en-US" sz="1200" dirty="0"/>
          </a:p>
        </p:txBody>
      </p:sp>
      <p:sp>
        <p:nvSpPr>
          <p:cNvPr id="6" name="TextBox 5"/>
          <p:cNvSpPr txBox="1"/>
          <p:nvPr/>
        </p:nvSpPr>
        <p:spPr>
          <a:xfrm>
            <a:off x="395536" y="5229200"/>
            <a:ext cx="83529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Platform-specific oligonucleotide adapters, needed to perform the sequencing biochemistry and index samples, are ligated to each end of the fragments to yield the sequencing-ready library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696" y="1772816"/>
            <a:ext cx="5384800" cy="29337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860032" y="2204864"/>
            <a:ext cx="38048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Repair and add Adenine overhang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932040" y="3789040"/>
            <a:ext cx="18261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Ligate adapters</a:t>
            </a:r>
          </a:p>
        </p:txBody>
      </p:sp>
    </p:spTree>
    <p:extLst>
      <p:ext uri="{BB962C8B-B14F-4D97-AF65-F5344CB8AC3E}">
        <p14:creationId xmlns:p14="http://schemas.microsoft.com/office/powerpoint/2010/main" val="199167135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C45D25B-CE59-624D-8BA1-0E6DA5E2EDF8}"/>
              </a:ext>
            </a:extLst>
          </p:cNvPr>
          <p:cNvSpPr/>
          <p:nvPr/>
        </p:nvSpPr>
        <p:spPr>
          <a:xfrm>
            <a:off x="-180528" y="476672"/>
            <a:ext cx="9505056" cy="7920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Adapters up close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5940152" y="1600200"/>
            <a:ext cx="3024336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Elements that can be included in NGS adapters on the Illumina platform. 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FF0000"/>
                </a:solidFill>
              </a:rPr>
              <a:t>SP1</a:t>
            </a:r>
            <a:r>
              <a:rPr lang="en-US" sz="2000" dirty="0"/>
              <a:t>=primary sequencing primer; </a:t>
            </a:r>
            <a:r>
              <a:rPr lang="en-US" sz="2000" dirty="0">
                <a:solidFill>
                  <a:srgbClr val="FF0000"/>
                </a:solidFill>
              </a:rPr>
              <a:t>SP2</a:t>
            </a:r>
            <a:r>
              <a:rPr lang="en-US" sz="2000" dirty="0"/>
              <a:t>=paired-end primer; IP=sequencing primer for the index read.</a:t>
            </a:r>
          </a:p>
          <a:p>
            <a:pPr marL="0" indent="0">
              <a:buNone/>
            </a:pPr>
            <a:r>
              <a:rPr lang="en-US" sz="2000" dirty="0"/>
              <a:t>(A) Minimal adapter components. (B) Barcode configuration supporting a paired-end read. (C) Index configuration supporting a paired-end read.</a:t>
            </a:r>
          </a:p>
        </p:txBody>
      </p:sp>
      <p:pic>
        <p:nvPicPr>
          <p:cNvPr id="7" name="Picture 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371601"/>
            <a:ext cx="5361236" cy="464968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6586720" y="6408247"/>
            <a:ext cx="24309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http://</a:t>
            </a:r>
            <a:r>
              <a:rPr lang="en-US" sz="1600" dirty="0" err="1"/>
              <a:t>rnaseq.uoregon.edu</a:t>
            </a:r>
            <a:endParaRPr lang="en-US" sz="1600" dirty="0"/>
          </a:p>
        </p:txBody>
      </p:sp>
      <p:sp>
        <p:nvSpPr>
          <p:cNvPr id="8" name="TextBox 7"/>
          <p:cNvSpPr txBox="1"/>
          <p:nvPr/>
        </p:nvSpPr>
        <p:spPr>
          <a:xfrm>
            <a:off x="1066800" y="6223581"/>
            <a:ext cx="4578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Index’s can be used for upfront de-multiplexing</a:t>
            </a:r>
          </a:p>
        </p:txBody>
      </p:sp>
    </p:spTree>
    <p:extLst>
      <p:ext uri="{BB962C8B-B14F-4D97-AF65-F5344CB8AC3E}">
        <p14:creationId xmlns:p14="http://schemas.microsoft.com/office/powerpoint/2010/main" val="42923482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A5B4632-C963-4296-86F0-79AA9EA5AE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53746" y="303591"/>
            <a:ext cx="3251495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5770" y="637125"/>
            <a:ext cx="2851707" cy="5256371"/>
          </a:xfrm>
        </p:spPr>
        <p:txBody>
          <a:bodyPr>
            <a:normAutofit/>
          </a:bodyPr>
          <a:lstStyle/>
          <a:p>
            <a:r>
              <a:rPr lang="en-US" sz="4200"/>
              <a:t>layout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FB96292-680D-4876-9850-C858D6B31EC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64840096"/>
              </p:ext>
            </p:extLst>
          </p:nvPr>
        </p:nvGraphicFramePr>
        <p:xfrm>
          <a:off x="3875238" y="303591"/>
          <a:ext cx="4941519" cy="58967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3445083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0FCCE43-5AF6-3448-8D8C-6CBD79B5033F}"/>
              </a:ext>
            </a:extLst>
          </p:cNvPr>
          <p:cNvSpPr/>
          <p:nvPr/>
        </p:nvSpPr>
        <p:spPr>
          <a:xfrm>
            <a:off x="-180528" y="476672"/>
            <a:ext cx="9505056" cy="7920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Optimal Illumina library profiles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Single peak at 340-390 </a:t>
            </a:r>
            <a:r>
              <a:rPr lang="en-US" dirty="0" err="1"/>
              <a:t>bp</a:t>
            </a:r>
            <a:r>
              <a:rPr lang="en-US" dirty="0"/>
              <a:t> (including adapters) with small size distribution</a:t>
            </a:r>
          </a:p>
          <a:p>
            <a:r>
              <a:rPr lang="en-US" dirty="0"/>
              <a:t>No primers present (peaks &lt; 70 </a:t>
            </a:r>
            <a:r>
              <a:rPr lang="en-US" dirty="0" err="1"/>
              <a:t>bp</a:t>
            </a:r>
            <a:r>
              <a:rPr lang="en-US" dirty="0"/>
              <a:t>)</a:t>
            </a:r>
          </a:p>
          <a:p>
            <a:r>
              <a:rPr lang="en-US" dirty="0"/>
              <a:t>No empty library present: peak at 125-130 </a:t>
            </a:r>
            <a:r>
              <a:rPr lang="en-US" dirty="0" err="1"/>
              <a:t>bp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506856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3EA8842-B9AA-B74A-89F2-D17BBD484F07}"/>
              </a:ext>
            </a:extLst>
          </p:cNvPr>
          <p:cNvSpPr/>
          <p:nvPr/>
        </p:nvSpPr>
        <p:spPr>
          <a:xfrm>
            <a:off x="-180528" y="485234"/>
            <a:ext cx="9505056" cy="7920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GIGO: Garbage in, Garbage out</a:t>
            </a:r>
          </a:p>
        </p:txBody>
      </p:sp>
      <p:pic>
        <p:nvPicPr>
          <p:cNvPr id="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628800"/>
            <a:ext cx="6840760" cy="4303404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/>
          <p:cNvCxnSpPr/>
          <p:nvPr/>
        </p:nvCxnSpPr>
        <p:spPr>
          <a:xfrm flipH="1">
            <a:off x="1958008" y="3861048"/>
            <a:ext cx="93712" cy="554360"/>
          </a:xfrm>
          <a:prstGeom prst="straightConnector1">
            <a:avLst/>
          </a:prstGeom>
          <a:ln w="63500"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619672" y="3501008"/>
            <a:ext cx="1582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Primer peaks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3491880" y="2132856"/>
            <a:ext cx="360040" cy="338336"/>
          </a:xfrm>
          <a:prstGeom prst="straightConnector1">
            <a:avLst/>
          </a:prstGeom>
          <a:ln w="63500"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565580" y="1700808"/>
            <a:ext cx="9068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364 </a:t>
            </a:r>
            <a:r>
              <a:rPr lang="en-US" sz="2000" dirty="0" err="1"/>
              <a:t>Bp</a:t>
            </a:r>
            <a:endParaRPr lang="en-US" sz="2000" dirty="0"/>
          </a:p>
        </p:txBody>
      </p:sp>
      <p:sp>
        <p:nvSpPr>
          <p:cNvPr id="11" name="TextBox 10"/>
          <p:cNvSpPr txBox="1"/>
          <p:nvPr/>
        </p:nvSpPr>
        <p:spPr>
          <a:xfrm>
            <a:off x="5796136" y="2348880"/>
            <a:ext cx="2439214" cy="523220"/>
          </a:xfrm>
          <a:prstGeom prst="rect">
            <a:avLst/>
          </a:prstGeom>
          <a:gradFill>
            <a:gsLst>
              <a:gs pos="0">
                <a:srgbClr val="00B050"/>
              </a:gs>
              <a:gs pos="100000">
                <a:srgbClr val="00B050"/>
              </a:gs>
            </a:gsLst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800" b="1" dirty="0"/>
              <a:t>Ideal situation!</a:t>
            </a:r>
          </a:p>
        </p:txBody>
      </p:sp>
    </p:spTree>
    <p:extLst>
      <p:ext uri="{BB962C8B-B14F-4D97-AF65-F5344CB8AC3E}">
        <p14:creationId xmlns:p14="http://schemas.microsoft.com/office/powerpoint/2010/main" val="272017665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71B693B0-5279-0A49-B7FE-8DC08AAD8AD1}"/>
              </a:ext>
            </a:extLst>
          </p:cNvPr>
          <p:cNvSpPr/>
          <p:nvPr/>
        </p:nvSpPr>
        <p:spPr>
          <a:xfrm>
            <a:off x="-180528" y="476672"/>
            <a:ext cx="9505056" cy="7920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935" y="2204864"/>
            <a:ext cx="8810650" cy="380643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GIGO: Garbage in, Garbage out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1547664" y="2492896"/>
            <a:ext cx="144016" cy="360040"/>
          </a:xfrm>
          <a:prstGeom prst="straightConnector1">
            <a:avLst/>
          </a:prstGeom>
          <a:ln w="63500"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251520" y="1700808"/>
            <a:ext cx="15897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Primer peaks</a:t>
            </a:r>
          </a:p>
          <a:p>
            <a:r>
              <a:rPr lang="en-US" sz="2000" dirty="0"/>
              <a:t>at 59 &amp; 84 </a:t>
            </a:r>
            <a:r>
              <a:rPr lang="en-US" sz="2000" dirty="0" err="1"/>
              <a:t>bp</a:t>
            </a:r>
            <a:endParaRPr lang="en-US" sz="2000" dirty="0"/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2771800" y="3140968"/>
            <a:ext cx="288032" cy="626368"/>
          </a:xfrm>
          <a:prstGeom prst="straightConnector1">
            <a:avLst/>
          </a:prstGeom>
          <a:ln w="63500"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059832" y="2420888"/>
            <a:ext cx="187220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Main peak at 214 </a:t>
            </a:r>
            <a:r>
              <a:rPr lang="en-US" sz="2000" dirty="0" err="1"/>
              <a:t>bp</a:t>
            </a:r>
            <a:r>
              <a:rPr lang="en-US" sz="2000" dirty="0"/>
              <a:t> too short for PE run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004048" y="1916832"/>
            <a:ext cx="3320240" cy="954107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800" b="1" dirty="0"/>
              <a:t>Bad situation!</a:t>
            </a:r>
          </a:p>
          <a:p>
            <a:r>
              <a:rPr lang="en-US" sz="2800" b="1" dirty="0"/>
              <a:t>Do not sequence this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 flipH="1">
            <a:off x="2123728" y="2276872"/>
            <a:ext cx="288032" cy="626368"/>
          </a:xfrm>
          <a:prstGeom prst="straightConnector1">
            <a:avLst/>
          </a:prstGeom>
          <a:ln w="63500"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195736" y="1556792"/>
            <a:ext cx="18722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Empty library peak at 125 </a:t>
            </a:r>
            <a:r>
              <a:rPr lang="en-US" sz="2000" dirty="0" err="1"/>
              <a:t>bp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58211015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67194BA-58B7-B94B-8CFE-D43E0660266C}"/>
              </a:ext>
            </a:extLst>
          </p:cNvPr>
          <p:cNvSpPr/>
          <p:nvPr/>
        </p:nvSpPr>
        <p:spPr>
          <a:xfrm>
            <a:off x="-180528" y="274638"/>
            <a:ext cx="9505056" cy="12101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Targeted sequencing: 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Capturing of a panel of genes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1" dirty="0"/>
              <a:t>Input: Prepped Genomic DNA </a:t>
            </a:r>
          </a:p>
          <a:p>
            <a:r>
              <a:rPr lang="en-US" dirty="0"/>
              <a:t>Custom made library kit (</a:t>
            </a:r>
            <a:r>
              <a:rPr lang="en-US" b="1" i="1" dirty="0"/>
              <a:t>bait</a:t>
            </a:r>
            <a:r>
              <a:rPr lang="en-US" dirty="0"/>
              <a:t>)</a:t>
            </a:r>
          </a:p>
          <a:p>
            <a:r>
              <a:rPr lang="en-US" dirty="0"/>
              <a:t>Hybridization</a:t>
            </a:r>
          </a:p>
          <a:p>
            <a:r>
              <a:rPr lang="en-US" dirty="0"/>
              <a:t>Magnetic Beads</a:t>
            </a:r>
          </a:p>
          <a:p>
            <a:r>
              <a:rPr lang="en-US" dirty="0"/>
              <a:t>Capture beads with magnet</a:t>
            </a:r>
          </a:p>
          <a:p>
            <a:r>
              <a:rPr lang="en-US" dirty="0"/>
              <a:t>Wash and elute beads</a:t>
            </a:r>
          </a:p>
          <a:p>
            <a:r>
              <a:rPr lang="en-US" dirty="0"/>
              <a:t>Amplify</a:t>
            </a:r>
          </a:p>
          <a:p>
            <a:r>
              <a:rPr lang="en-US" dirty="0"/>
              <a:t>QC of captured material</a:t>
            </a:r>
          </a:p>
          <a:p>
            <a:r>
              <a:rPr lang="en-US" dirty="0"/>
              <a:t>Pooling of 12 samples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665478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1658B10-38A3-1947-9D59-BD843A8F8B09}"/>
              </a:ext>
            </a:extLst>
          </p:cNvPr>
          <p:cNvSpPr/>
          <p:nvPr/>
        </p:nvSpPr>
        <p:spPr>
          <a:xfrm>
            <a:off x="-180528" y="476672"/>
            <a:ext cx="9505056" cy="7920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Target enrichment</a:t>
            </a:r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888" y="1412776"/>
            <a:ext cx="8208912" cy="496855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7387319" y="6536377"/>
            <a:ext cx="13611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www.illumina.com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62469699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564B0CE-F6B2-3B45-8DCF-4E0C04F6F417}"/>
              </a:ext>
            </a:extLst>
          </p:cNvPr>
          <p:cNvSpPr/>
          <p:nvPr/>
        </p:nvSpPr>
        <p:spPr>
          <a:xfrm>
            <a:off x="323528" y="548680"/>
            <a:ext cx="3168352" cy="5807670"/>
          </a:xfrm>
          <a:prstGeom prst="rect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271" y="1012004"/>
            <a:ext cx="2562119" cy="4795408"/>
          </a:xfrm>
        </p:spPr>
        <p:txBody>
          <a:bodyPr>
            <a:normAutofit/>
          </a:bodyPr>
          <a:lstStyle/>
          <a:p>
            <a:r>
              <a:rPr lang="en-US" sz="3700" dirty="0">
                <a:solidFill>
                  <a:srgbClr val="FFFFFF"/>
                </a:solidFill>
              </a:rPr>
              <a:t>Pros and cons of targeted sequencing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DE20158-F517-42F5-8C09-DFB0100EC569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3895725" y="470924"/>
          <a:ext cx="4885203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7328436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902E329-69FB-2549-B5C2-DACD31B7D0D0}"/>
              </a:ext>
            </a:extLst>
          </p:cNvPr>
          <p:cNvSpPr/>
          <p:nvPr/>
        </p:nvSpPr>
        <p:spPr>
          <a:xfrm>
            <a:off x="323528" y="548680"/>
            <a:ext cx="3168352" cy="5807670"/>
          </a:xfrm>
          <a:prstGeom prst="rect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271" y="1012004"/>
            <a:ext cx="2562119" cy="4795408"/>
          </a:xfrm>
        </p:spPr>
        <p:txBody>
          <a:bodyPr>
            <a:normAutofit/>
          </a:bodyPr>
          <a:lstStyle/>
          <a:p>
            <a:r>
              <a:rPr lang="en-US" sz="3700" dirty="0">
                <a:solidFill>
                  <a:srgbClr val="FFFFFF"/>
                </a:solidFill>
              </a:rPr>
              <a:t>Pros and cons of targeted sequencing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DE20158-F517-42F5-8C09-DFB0100EC569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3895725" y="470924"/>
          <a:ext cx="4885203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0595142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7876752-3136-1A48-9469-610CBF8004BF}"/>
              </a:ext>
            </a:extLst>
          </p:cNvPr>
          <p:cNvSpPr/>
          <p:nvPr/>
        </p:nvSpPr>
        <p:spPr>
          <a:xfrm>
            <a:off x="-180528" y="476672"/>
            <a:ext cx="9505056" cy="7920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Sample pooling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Since one sequencing lane generates so much data, samples are pooled when less reads per sample are required</a:t>
            </a:r>
          </a:p>
          <a:p>
            <a:r>
              <a:rPr lang="en-US" dirty="0"/>
              <a:t>A sample-specific unique index (barcode) is added in last amplification step</a:t>
            </a:r>
          </a:p>
          <a:p>
            <a:r>
              <a:rPr lang="en-US" dirty="0"/>
              <a:t>Index: A 6-mer at an edit or </a:t>
            </a:r>
            <a:r>
              <a:rPr lang="en-US" dirty="0">
                <a:solidFill>
                  <a:srgbClr val="FF0000"/>
                </a:solidFill>
              </a:rPr>
              <a:t>Hamming distance </a:t>
            </a:r>
            <a:r>
              <a:rPr lang="en-US" dirty="0"/>
              <a:t>of at least 2 (most 3) from any other index sequence to minimize the chance of mix-ups</a:t>
            </a:r>
          </a:p>
        </p:txBody>
      </p:sp>
    </p:spTree>
    <p:extLst>
      <p:ext uri="{BB962C8B-B14F-4D97-AF65-F5344CB8AC3E}">
        <p14:creationId xmlns:p14="http://schemas.microsoft.com/office/powerpoint/2010/main" val="296047314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D880871-B40E-0140-8FF2-6EEEF53B6E17}"/>
              </a:ext>
            </a:extLst>
          </p:cNvPr>
          <p:cNvSpPr/>
          <p:nvPr/>
        </p:nvSpPr>
        <p:spPr>
          <a:xfrm>
            <a:off x="-180528" y="476672"/>
            <a:ext cx="9505056" cy="7920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Multiplexing using barcodes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759" y="1310280"/>
            <a:ext cx="8496944" cy="5184576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/>
          <p:cNvSpPr txBox="1"/>
          <p:nvPr/>
        </p:nvSpPr>
        <p:spPr>
          <a:xfrm>
            <a:off x="7387319" y="6536377"/>
            <a:ext cx="13611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www.illumina.com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11737058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4CCB86D-381D-3543-838C-5105565A4D75}"/>
              </a:ext>
            </a:extLst>
          </p:cNvPr>
          <p:cNvSpPr/>
          <p:nvPr/>
        </p:nvSpPr>
        <p:spPr>
          <a:xfrm>
            <a:off x="-180528" y="476672"/>
            <a:ext cx="9505056" cy="7920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The actual sequencing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sequencing process on Illumina is a sophisticated process of fluidics</a:t>
            </a:r>
          </a:p>
          <a:p>
            <a:r>
              <a:rPr lang="en-US" dirty="0"/>
              <a:t>DNA templates are attached to a flow cell</a:t>
            </a:r>
          </a:p>
          <a:p>
            <a:r>
              <a:rPr lang="en-US" dirty="0"/>
              <a:t>All sequencing steps are performed by flowing reagents over the attached DNA</a:t>
            </a:r>
          </a:p>
        </p:txBody>
      </p:sp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4262875"/>
            <a:ext cx="3474064" cy="2595125"/>
          </a:xfrm>
          <a:prstGeom prst="rect">
            <a:avLst/>
          </a:prstGeom>
          <a:noFill/>
          <a:ln w="28575">
            <a:solidFill>
              <a:schemeClr val="bg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 xmlns:mv="urn:schemas-microsoft-com:mac:vml" xmlns:mc="http://schemas.openxmlformats.org/markup-compatibility/2006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 xmlns:mv="urn:schemas-microsoft-com:mac:vml" xmlns:mc="http://schemas.openxmlformats.org/markup-compatibility/2006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71543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 descr="The Rise of DNA Data Storage | WIRED">
            <a:extLst>
              <a:ext uri="{FF2B5EF4-FFF2-40B4-BE49-F238E27FC236}">
                <a16:creationId xmlns:a16="http://schemas.microsoft.com/office/drawing/2014/main" id="{1B0F7C93-09A9-5447-A157-4B12580687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53" t="2305" r="24584" b="-1"/>
          <a:stretch/>
        </p:blipFill>
        <p:spPr bwMode="auto">
          <a:xfrm>
            <a:off x="2642616" y="10"/>
            <a:ext cx="6501384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7004404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5B8E65-65BE-0C47-8108-75FBC94AB9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485" y="1122363"/>
            <a:ext cx="301752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4200"/>
              <a:t>Hoe zouden we DNA kunnen lezen?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1653" y="434802"/>
            <a:ext cx="146304" cy="5280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0771" y="4546920"/>
            <a:ext cx="298323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322089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8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0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125454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D1DA20-A5ED-7B47-90AC-9C7B6049A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04" y="1153571"/>
            <a:ext cx="2400300" cy="446116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700">
                <a:solidFill>
                  <a:srgbClr val="FFFFFF"/>
                </a:solidFill>
                <a:latin typeface="Gill Sans MT"/>
                <a:cs typeface="Gill Sans MT"/>
              </a:rPr>
              <a:t>Illumina sequencing technology in 12 steps</a:t>
            </a:r>
            <a:br>
              <a:rPr lang="en-US" sz="3700">
                <a:solidFill>
                  <a:srgbClr val="FFFFFF"/>
                </a:solidFill>
                <a:latin typeface="Gill Sans MT"/>
                <a:cs typeface="Gill Sans MT"/>
              </a:rPr>
            </a:br>
            <a:endParaRPr lang="en-NL" sz="3700">
              <a:solidFill>
                <a:srgbClr val="FFFFFF"/>
              </a:solidFill>
            </a:endParaRPr>
          </a:p>
        </p:txBody>
      </p:sp>
      <p:sp>
        <p:nvSpPr>
          <p:cNvPr id="17" name="Arc 12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662801" y="2455479"/>
            <a:ext cx="3062575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A6B915CD-9D2E-1041-9992-D01D8AD9B860}"/>
              </a:ext>
            </a:extLst>
          </p:cNvPr>
          <p:cNvSpPr txBox="1">
            <a:spLocks noGrp="1" noChangeArrowheads="1"/>
          </p:cNvSpPr>
          <p:nvPr>
            <p:ph idx="1"/>
          </p:nvPr>
        </p:nvSpPr>
        <p:spPr bwMode="auto">
          <a:xfrm>
            <a:off x="3335481" y="591344"/>
            <a:ext cx="5179868" cy="558561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norm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sz="2200" b="0" dirty="0">
                <a:latin typeface="Calibri" panose="020F0502020204030204" pitchFamily="34" charset="0"/>
                <a:cs typeface="Calibri" panose="020F0502020204030204" pitchFamily="34" charset="0"/>
              </a:rPr>
              <a:t>1. Prepare genomic DNA </a:t>
            </a:r>
            <a:r>
              <a:rPr lang="en-US" sz="2200" b="0" dirty="0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 </a:t>
            </a:r>
          </a:p>
          <a:p>
            <a:pPr eaLnBrk="1" hangingPunct="1"/>
            <a:r>
              <a:rPr lang="en-US" sz="2200" b="0" dirty="0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2. Attach DNA to surface  </a:t>
            </a:r>
          </a:p>
          <a:p>
            <a:pPr eaLnBrk="1" hangingPunct="1"/>
            <a:r>
              <a:rPr lang="en-US" sz="2200" b="0" dirty="0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3. Bridge amplification </a:t>
            </a:r>
          </a:p>
          <a:p>
            <a:pPr eaLnBrk="1" hangingPunct="1"/>
            <a:r>
              <a:rPr lang="en-US" sz="2200" b="0" dirty="0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4. Fragments become double stranded</a:t>
            </a:r>
          </a:p>
          <a:p>
            <a:pPr eaLnBrk="1" hangingPunct="1"/>
            <a:r>
              <a:rPr lang="en-US" sz="2200" b="0" dirty="0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5. Denature the double- stranded  molecules</a:t>
            </a:r>
          </a:p>
          <a:p>
            <a:pPr eaLnBrk="1" hangingPunct="1"/>
            <a:r>
              <a:rPr lang="en-US" sz="2200" b="0" dirty="0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6. Complete amplification </a:t>
            </a:r>
          </a:p>
          <a:p>
            <a:pPr eaLnBrk="1" hangingPunct="1"/>
            <a:r>
              <a:rPr lang="en-US" sz="2200" b="0" dirty="0">
                <a:latin typeface="Calibri" panose="020F0502020204030204" pitchFamily="34" charset="0"/>
                <a:cs typeface="Calibri" panose="020F0502020204030204" pitchFamily="34" charset="0"/>
              </a:rPr>
              <a:t>7. Determine first base</a:t>
            </a:r>
            <a:endParaRPr lang="en-US" sz="2200" b="0" dirty="0">
              <a:latin typeface="Calibri" panose="020F0502020204030204" pitchFamily="34" charset="0"/>
              <a:cs typeface="Calibri" panose="020F0502020204030204" pitchFamily="34" charset="0"/>
              <a:sym typeface="Wingdings" pitchFamily="2" charset="2"/>
            </a:endParaRPr>
          </a:p>
          <a:p>
            <a:pPr eaLnBrk="1" hangingPunct="1"/>
            <a:r>
              <a:rPr lang="en-US" sz="2200" b="0" dirty="0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8. Image first base</a:t>
            </a:r>
          </a:p>
          <a:p>
            <a:pPr eaLnBrk="1" hangingPunct="1"/>
            <a:r>
              <a:rPr lang="en-US" sz="2200" b="0" dirty="0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9. Determine second base</a:t>
            </a:r>
          </a:p>
          <a:p>
            <a:pPr eaLnBrk="1" hangingPunct="1"/>
            <a:r>
              <a:rPr lang="en-US" sz="2200" b="0" dirty="0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10. Image second chemistry cycle</a:t>
            </a:r>
          </a:p>
          <a:p>
            <a:pPr eaLnBrk="1" hangingPunct="1"/>
            <a:r>
              <a:rPr lang="en-US" sz="2200" b="0" dirty="0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11. Sequencing over multiple chemistry cycles</a:t>
            </a:r>
          </a:p>
          <a:p>
            <a:pPr eaLnBrk="1" hangingPunct="1"/>
            <a:r>
              <a:rPr lang="en-US" sz="2200" b="0" dirty="0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12. Align data</a:t>
            </a:r>
            <a:endParaRPr lang="en-US" sz="2200" b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eaLnBrk="1" hangingPunct="1"/>
            <a:endParaRPr lang="en-US" sz="22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889267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Text Box 2"/>
          <p:cNvSpPr txBox="1">
            <a:spLocks noChangeArrowheads="1"/>
          </p:cNvSpPr>
          <p:nvPr/>
        </p:nvSpPr>
        <p:spPr bwMode="auto">
          <a:xfrm>
            <a:off x="1485900" y="188640"/>
            <a:ext cx="6286500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en-US" sz="2100" b="0" dirty="0" err="1">
                <a:solidFill>
                  <a:srgbClr val="000000"/>
                </a:solidFill>
                <a:latin typeface="Gill Sans MT"/>
                <a:cs typeface="Gill Sans MT"/>
              </a:rPr>
              <a:t>Illumina</a:t>
            </a:r>
            <a:r>
              <a:rPr lang="en-US" sz="2100" b="0" dirty="0">
                <a:solidFill>
                  <a:srgbClr val="000000"/>
                </a:solidFill>
                <a:latin typeface="Gill Sans MT"/>
                <a:cs typeface="Gill Sans MT"/>
              </a:rPr>
              <a:t> sequencing technology in 12 steps</a:t>
            </a:r>
          </a:p>
        </p:txBody>
      </p:sp>
      <p:pic>
        <p:nvPicPr>
          <p:cNvPr id="53251" name="Picture 3" descr="solexa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821287"/>
            <a:ext cx="6459066" cy="58480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3252" name="Rectangle 5"/>
          <p:cNvSpPr>
            <a:spLocks noChangeArrowheads="1"/>
          </p:cNvSpPr>
          <p:nvPr/>
        </p:nvSpPr>
        <p:spPr bwMode="auto">
          <a:xfrm>
            <a:off x="3779912" y="6507777"/>
            <a:ext cx="5543550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1" hangingPunct="1"/>
            <a:r>
              <a:rPr lang="en-US" sz="1500" dirty="0">
                <a:solidFill>
                  <a:srgbClr val="000000"/>
                </a:solidFill>
                <a:latin typeface="Gill Sans MT"/>
                <a:cs typeface="Gill Sans MT"/>
                <a:sym typeface="Wingdings" pitchFamily="2" charset="2"/>
              </a:rPr>
              <a:t>Source: </a:t>
            </a:r>
            <a:r>
              <a:rPr lang="en-US" sz="1500" dirty="0">
                <a:solidFill>
                  <a:srgbClr val="000000"/>
                </a:solidFill>
                <a:latin typeface="Gill Sans MT"/>
                <a:cs typeface="Gill Sans MT"/>
              </a:rPr>
              <a:t>http://</a:t>
            </a:r>
            <a:r>
              <a:rPr lang="en-US" sz="1500" dirty="0" err="1">
                <a:solidFill>
                  <a:srgbClr val="000000"/>
                </a:solidFill>
                <a:latin typeface="Gill Sans MT"/>
                <a:cs typeface="Gill Sans MT"/>
              </a:rPr>
              <a:t>www.illumina.com</a:t>
            </a:r>
            <a:r>
              <a:rPr lang="en-US" sz="1500" dirty="0">
                <a:solidFill>
                  <a:srgbClr val="000000"/>
                </a:solidFill>
                <a:latin typeface="Gill Sans MT"/>
                <a:cs typeface="Gill Sans MT"/>
              </a:rPr>
              <a:t>/downloads/</a:t>
            </a:r>
            <a:r>
              <a:rPr lang="en-US" sz="1500" dirty="0" err="1">
                <a:solidFill>
                  <a:srgbClr val="000000"/>
                </a:solidFill>
                <a:latin typeface="Gill Sans MT"/>
                <a:cs typeface="Gill Sans MT"/>
              </a:rPr>
              <a:t>SS_DNAsequencing.pdf</a:t>
            </a:r>
            <a:endParaRPr lang="en-US" sz="1500" dirty="0">
              <a:solidFill>
                <a:srgbClr val="000000"/>
              </a:solidFill>
              <a:latin typeface="Gill Sans MT"/>
              <a:cs typeface="Gill Sans MT"/>
            </a:endParaRPr>
          </a:p>
        </p:txBody>
      </p:sp>
      <p:sp>
        <p:nvSpPr>
          <p:cNvPr id="6" name="TextBox 4">
            <a:extLst>
              <a:ext uri="{FF2B5EF4-FFF2-40B4-BE49-F238E27FC236}">
                <a16:creationId xmlns:a16="http://schemas.microsoft.com/office/drawing/2014/main" id="{9B82D15C-8D4B-0D4D-94B3-5A83F2F0F5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43931" y="1882423"/>
            <a:ext cx="2286000" cy="30931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sz="1500" b="0" dirty="0">
                <a:solidFill>
                  <a:srgbClr val="000000"/>
                </a:solidFill>
                <a:latin typeface="Gill Sans MT"/>
                <a:cs typeface="Gill Sans MT"/>
              </a:rPr>
              <a:t>1. Prepare genomic DNA </a:t>
            </a:r>
            <a:r>
              <a:rPr lang="en-US" sz="1500" b="0" dirty="0">
                <a:solidFill>
                  <a:srgbClr val="000000"/>
                </a:solidFill>
                <a:latin typeface="Gill Sans MT"/>
                <a:cs typeface="Gill Sans MT"/>
                <a:sym typeface="Wingdings" pitchFamily="2" charset="2"/>
              </a:rPr>
              <a:t> </a:t>
            </a:r>
          </a:p>
          <a:p>
            <a:pPr eaLnBrk="1" hangingPunct="1"/>
            <a:endParaRPr lang="en-US" sz="1500" b="0" dirty="0">
              <a:solidFill>
                <a:srgbClr val="000000"/>
              </a:solidFill>
              <a:latin typeface="Gill Sans MT"/>
              <a:cs typeface="Gill Sans MT"/>
              <a:sym typeface="Wingdings" pitchFamily="2" charset="2"/>
            </a:endParaRPr>
          </a:p>
          <a:p>
            <a:pPr eaLnBrk="1" hangingPunct="1"/>
            <a:r>
              <a:rPr lang="en-US" sz="1500" b="0" dirty="0">
                <a:solidFill>
                  <a:srgbClr val="000000"/>
                </a:solidFill>
                <a:latin typeface="Gill Sans MT"/>
                <a:cs typeface="Gill Sans MT"/>
                <a:sym typeface="Wingdings" pitchFamily="2" charset="2"/>
              </a:rPr>
              <a:t>2. Attach DNA to surface  </a:t>
            </a:r>
          </a:p>
          <a:p>
            <a:pPr eaLnBrk="1" hangingPunct="1"/>
            <a:endParaRPr lang="en-US" sz="1500" b="0" dirty="0">
              <a:solidFill>
                <a:srgbClr val="000000"/>
              </a:solidFill>
              <a:latin typeface="Gill Sans MT"/>
              <a:cs typeface="Gill Sans MT"/>
              <a:sym typeface="Wingdings" pitchFamily="2" charset="2"/>
            </a:endParaRPr>
          </a:p>
          <a:p>
            <a:pPr eaLnBrk="1" hangingPunct="1"/>
            <a:r>
              <a:rPr lang="en-US" sz="1500" b="0" dirty="0">
                <a:solidFill>
                  <a:srgbClr val="000000"/>
                </a:solidFill>
                <a:latin typeface="Gill Sans MT"/>
                <a:cs typeface="Gill Sans MT"/>
                <a:sym typeface="Wingdings" pitchFamily="2" charset="2"/>
              </a:rPr>
              <a:t>3. Bridge amplification </a:t>
            </a:r>
          </a:p>
          <a:p>
            <a:pPr eaLnBrk="1" hangingPunct="1"/>
            <a:endParaRPr lang="en-US" sz="1500" b="0" dirty="0">
              <a:solidFill>
                <a:srgbClr val="000000"/>
              </a:solidFill>
              <a:latin typeface="Gill Sans MT"/>
              <a:cs typeface="Gill Sans MT"/>
              <a:sym typeface="Wingdings" pitchFamily="2" charset="2"/>
            </a:endParaRPr>
          </a:p>
          <a:p>
            <a:pPr eaLnBrk="1" hangingPunct="1"/>
            <a:r>
              <a:rPr lang="en-US" sz="1500" b="0" dirty="0">
                <a:solidFill>
                  <a:srgbClr val="000000"/>
                </a:solidFill>
                <a:latin typeface="Gill Sans MT"/>
                <a:cs typeface="Gill Sans MT"/>
                <a:sym typeface="Wingdings" pitchFamily="2" charset="2"/>
              </a:rPr>
              <a:t>4. Fragments become double stranded</a:t>
            </a:r>
          </a:p>
          <a:p>
            <a:pPr eaLnBrk="1" hangingPunct="1"/>
            <a:endParaRPr lang="en-US" sz="1500" b="0" dirty="0">
              <a:solidFill>
                <a:srgbClr val="000000"/>
              </a:solidFill>
              <a:latin typeface="Gill Sans MT"/>
              <a:cs typeface="Gill Sans MT"/>
              <a:sym typeface="Wingdings" pitchFamily="2" charset="2"/>
            </a:endParaRPr>
          </a:p>
          <a:p>
            <a:pPr eaLnBrk="1" hangingPunct="1"/>
            <a:r>
              <a:rPr lang="en-US" sz="1500" b="0" dirty="0">
                <a:solidFill>
                  <a:srgbClr val="000000"/>
                </a:solidFill>
                <a:latin typeface="Gill Sans MT"/>
                <a:cs typeface="Gill Sans MT"/>
                <a:sym typeface="Wingdings" pitchFamily="2" charset="2"/>
              </a:rPr>
              <a:t>5. Denature the double- stranded  molecules</a:t>
            </a:r>
          </a:p>
          <a:p>
            <a:pPr eaLnBrk="1" hangingPunct="1"/>
            <a:endParaRPr lang="en-US" sz="1500" b="0" dirty="0">
              <a:solidFill>
                <a:srgbClr val="000000"/>
              </a:solidFill>
              <a:latin typeface="Gill Sans MT"/>
              <a:cs typeface="Gill Sans MT"/>
              <a:sym typeface="Wingdings" pitchFamily="2" charset="2"/>
            </a:endParaRPr>
          </a:p>
          <a:p>
            <a:pPr eaLnBrk="1" hangingPunct="1"/>
            <a:r>
              <a:rPr lang="en-US" sz="1500" b="0" dirty="0">
                <a:solidFill>
                  <a:srgbClr val="000000"/>
                </a:solidFill>
                <a:latin typeface="Gill Sans MT"/>
                <a:cs typeface="Gill Sans MT"/>
                <a:sym typeface="Wingdings" pitchFamily="2" charset="2"/>
              </a:rPr>
              <a:t>6. Complete amplification </a:t>
            </a:r>
            <a:endParaRPr lang="en-US" sz="1500" b="0" dirty="0">
              <a:solidFill>
                <a:srgbClr val="000000"/>
              </a:solidFill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319029474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TextBox 4"/>
          <p:cNvSpPr txBox="1">
            <a:spLocks noChangeArrowheads="1"/>
          </p:cNvSpPr>
          <p:nvPr/>
        </p:nvSpPr>
        <p:spPr bwMode="auto">
          <a:xfrm>
            <a:off x="5600700" y="1901428"/>
            <a:ext cx="2286000" cy="30931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sz="1500" b="0" dirty="0">
                <a:solidFill>
                  <a:srgbClr val="000000"/>
                </a:solidFill>
                <a:latin typeface="Gill Sans MT"/>
                <a:cs typeface="Gill Sans MT"/>
              </a:rPr>
              <a:t>1. Prepare genomic DNA </a:t>
            </a:r>
            <a:r>
              <a:rPr lang="en-US" sz="1500" b="0" dirty="0">
                <a:solidFill>
                  <a:srgbClr val="000000"/>
                </a:solidFill>
                <a:latin typeface="Gill Sans MT"/>
                <a:cs typeface="Gill Sans MT"/>
                <a:sym typeface="Wingdings" pitchFamily="2" charset="2"/>
              </a:rPr>
              <a:t> </a:t>
            </a:r>
          </a:p>
          <a:p>
            <a:pPr eaLnBrk="1" hangingPunct="1"/>
            <a:endParaRPr lang="en-US" sz="1500" b="0" dirty="0">
              <a:solidFill>
                <a:srgbClr val="000000"/>
              </a:solidFill>
              <a:latin typeface="Gill Sans MT"/>
              <a:cs typeface="Gill Sans MT"/>
              <a:sym typeface="Wingdings" pitchFamily="2" charset="2"/>
            </a:endParaRPr>
          </a:p>
          <a:p>
            <a:pPr eaLnBrk="1" hangingPunct="1"/>
            <a:r>
              <a:rPr lang="en-US" sz="1500" b="0" dirty="0">
                <a:solidFill>
                  <a:srgbClr val="000000"/>
                </a:solidFill>
                <a:latin typeface="Gill Sans MT"/>
                <a:cs typeface="Gill Sans MT"/>
                <a:sym typeface="Wingdings" pitchFamily="2" charset="2"/>
              </a:rPr>
              <a:t>2. Attach DNA to surface  </a:t>
            </a:r>
          </a:p>
          <a:p>
            <a:pPr eaLnBrk="1" hangingPunct="1"/>
            <a:endParaRPr lang="en-US" sz="1500" b="0" dirty="0">
              <a:solidFill>
                <a:srgbClr val="000000"/>
              </a:solidFill>
              <a:latin typeface="Gill Sans MT"/>
              <a:cs typeface="Gill Sans MT"/>
              <a:sym typeface="Wingdings" pitchFamily="2" charset="2"/>
            </a:endParaRPr>
          </a:p>
          <a:p>
            <a:pPr eaLnBrk="1" hangingPunct="1"/>
            <a:r>
              <a:rPr lang="en-US" sz="1500" b="0" dirty="0">
                <a:solidFill>
                  <a:srgbClr val="000000"/>
                </a:solidFill>
                <a:latin typeface="Gill Sans MT"/>
                <a:cs typeface="Gill Sans MT"/>
                <a:sym typeface="Wingdings" pitchFamily="2" charset="2"/>
              </a:rPr>
              <a:t>3. Bridge amplification </a:t>
            </a:r>
          </a:p>
          <a:p>
            <a:pPr eaLnBrk="1" hangingPunct="1"/>
            <a:endParaRPr lang="en-US" sz="1500" b="0" dirty="0">
              <a:solidFill>
                <a:srgbClr val="000000"/>
              </a:solidFill>
              <a:latin typeface="Gill Sans MT"/>
              <a:cs typeface="Gill Sans MT"/>
              <a:sym typeface="Wingdings" pitchFamily="2" charset="2"/>
            </a:endParaRPr>
          </a:p>
          <a:p>
            <a:pPr eaLnBrk="1" hangingPunct="1"/>
            <a:r>
              <a:rPr lang="en-US" sz="1500" b="0" dirty="0">
                <a:solidFill>
                  <a:srgbClr val="000000"/>
                </a:solidFill>
                <a:latin typeface="Gill Sans MT"/>
                <a:cs typeface="Gill Sans MT"/>
                <a:sym typeface="Wingdings" pitchFamily="2" charset="2"/>
              </a:rPr>
              <a:t>4. Fragments become double stranded</a:t>
            </a:r>
          </a:p>
          <a:p>
            <a:pPr eaLnBrk="1" hangingPunct="1"/>
            <a:endParaRPr lang="en-US" sz="1500" b="0" dirty="0">
              <a:solidFill>
                <a:srgbClr val="000000"/>
              </a:solidFill>
              <a:latin typeface="Gill Sans MT"/>
              <a:cs typeface="Gill Sans MT"/>
              <a:sym typeface="Wingdings" pitchFamily="2" charset="2"/>
            </a:endParaRPr>
          </a:p>
          <a:p>
            <a:pPr eaLnBrk="1" hangingPunct="1"/>
            <a:r>
              <a:rPr lang="en-US" sz="1500" b="0" dirty="0">
                <a:solidFill>
                  <a:srgbClr val="000000"/>
                </a:solidFill>
                <a:latin typeface="Gill Sans MT"/>
                <a:cs typeface="Gill Sans MT"/>
                <a:sym typeface="Wingdings" pitchFamily="2" charset="2"/>
              </a:rPr>
              <a:t>5. Denature the double- stranded  molecules</a:t>
            </a:r>
          </a:p>
          <a:p>
            <a:pPr eaLnBrk="1" hangingPunct="1"/>
            <a:endParaRPr lang="en-US" sz="1500" b="0" dirty="0">
              <a:solidFill>
                <a:srgbClr val="000000"/>
              </a:solidFill>
              <a:latin typeface="Gill Sans MT"/>
              <a:cs typeface="Gill Sans MT"/>
              <a:sym typeface="Wingdings" pitchFamily="2" charset="2"/>
            </a:endParaRPr>
          </a:p>
          <a:p>
            <a:pPr eaLnBrk="1" hangingPunct="1"/>
            <a:r>
              <a:rPr lang="en-US" sz="1500" b="0" dirty="0">
                <a:solidFill>
                  <a:srgbClr val="000000"/>
                </a:solidFill>
                <a:latin typeface="Gill Sans MT"/>
                <a:cs typeface="Gill Sans MT"/>
                <a:sym typeface="Wingdings" pitchFamily="2" charset="2"/>
              </a:rPr>
              <a:t>6. Complete amplification </a:t>
            </a:r>
            <a:endParaRPr lang="en-US" sz="1500" b="0" dirty="0">
              <a:solidFill>
                <a:srgbClr val="000000"/>
              </a:solidFill>
              <a:latin typeface="Gill Sans MT"/>
              <a:cs typeface="Gill Sans MT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600700" y="1854994"/>
            <a:ext cx="2228850" cy="4000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sz="1350">
              <a:solidFill>
                <a:srgbClr val="FFFFFF"/>
              </a:solidFill>
              <a:latin typeface="Gill Sans MT"/>
              <a:cs typeface="Gill Sans MT"/>
            </a:endParaRPr>
          </a:p>
        </p:txBody>
      </p:sp>
      <p:sp>
        <p:nvSpPr>
          <p:cNvPr id="54276" name="TextBox 6"/>
          <p:cNvSpPr txBox="1">
            <a:spLocks noChangeArrowheads="1"/>
          </p:cNvSpPr>
          <p:nvPr/>
        </p:nvSpPr>
        <p:spPr bwMode="auto">
          <a:xfrm>
            <a:off x="1371600" y="5126832"/>
            <a:ext cx="4057650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sz="1500" b="0" dirty="0">
                <a:solidFill>
                  <a:srgbClr val="000000"/>
                </a:solidFill>
                <a:latin typeface="Gill Sans MT"/>
                <a:cs typeface="Gill Sans MT"/>
              </a:rPr>
              <a:t>Randomly fragment genomic DNA and ligate adapters to both ends of the fragments</a:t>
            </a:r>
          </a:p>
        </p:txBody>
      </p:sp>
      <p:pic>
        <p:nvPicPr>
          <p:cNvPr id="5427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04" t="28056" r="63771" b="36304"/>
          <a:stretch>
            <a:fillRect/>
          </a:stretch>
        </p:blipFill>
        <p:spPr bwMode="auto">
          <a:xfrm>
            <a:off x="2114550" y="896541"/>
            <a:ext cx="2286000" cy="41326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278" name="TextBox 7"/>
          <p:cNvSpPr txBox="1">
            <a:spLocks noChangeArrowheads="1"/>
          </p:cNvSpPr>
          <p:nvPr/>
        </p:nvSpPr>
        <p:spPr bwMode="auto">
          <a:xfrm>
            <a:off x="3429000" y="3121819"/>
            <a:ext cx="971550" cy="32316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sz="1500" b="0">
                <a:solidFill>
                  <a:srgbClr val="000000"/>
                </a:solidFill>
                <a:latin typeface="Gill Sans MT"/>
                <a:cs typeface="Gill Sans MT"/>
              </a:rPr>
              <a:t>adapters</a:t>
            </a:r>
          </a:p>
        </p:txBody>
      </p:sp>
      <p:sp>
        <p:nvSpPr>
          <p:cNvPr id="54279" name="TextBox 8"/>
          <p:cNvSpPr txBox="1">
            <a:spLocks noChangeArrowheads="1"/>
          </p:cNvSpPr>
          <p:nvPr/>
        </p:nvSpPr>
        <p:spPr bwMode="auto">
          <a:xfrm>
            <a:off x="2400300" y="2571750"/>
            <a:ext cx="628650" cy="32316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sz="1500" b="0">
                <a:solidFill>
                  <a:srgbClr val="000000"/>
                </a:solidFill>
                <a:latin typeface="Gill Sans MT"/>
                <a:cs typeface="Gill Sans MT"/>
              </a:rPr>
              <a:t>DNA</a:t>
            </a:r>
          </a:p>
        </p:txBody>
      </p:sp>
    </p:spTree>
    <p:extLst>
      <p:ext uri="{BB962C8B-B14F-4D97-AF65-F5344CB8AC3E}">
        <p14:creationId xmlns:p14="http://schemas.microsoft.com/office/powerpoint/2010/main" val="344779021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C1090CE-1E36-6D48-A592-4684D6E941CC}"/>
              </a:ext>
            </a:extLst>
          </p:cNvPr>
          <p:cNvSpPr/>
          <p:nvPr/>
        </p:nvSpPr>
        <p:spPr>
          <a:xfrm>
            <a:off x="-180528" y="476672"/>
            <a:ext cx="9505056" cy="7920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0032" y="1556792"/>
            <a:ext cx="2248450" cy="486151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092280" y="1556792"/>
            <a:ext cx="1296144" cy="92333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Annealed sequencing primer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The sequence of sequencing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8824" y="2252381"/>
            <a:ext cx="8229600" cy="4525963"/>
          </a:xfrm>
        </p:spPr>
        <p:txBody>
          <a:bodyPr>
            <a:normAutofit/>
          </a:bodyPr>
          <a:lstStyle/>
          <a:p>
            <a:r>
              <a:rPr lang="en-US" sz="2200" dirty="0"/>
              <a:t>Attach DNA to flow cell</a:t>
            </a:r>
          </a:p>
          <a:p>
            <a:r>
              <a:rPr lang="en-US" sz="2200" dirty="0"/>
              <a:t>Bridge amplification to generate clusters</a:t>
            </a:r>
          </a:p>
          <a:p>
            <a:r>
              <a:rPr lang="en-US" sz="2200" dirty="0"/>
              <a:t>Denaturing and annealing of </a:t>
            </a:r>
            <a:br>
              <a:rPr lang="en-US" sz="2200" dirty="0"/>
            </a:br>
            <a:r>
              <a:rPr lang="en-US" sz="2200" dirty="0"/>
              <a:t>sequence primers</a:t>
            </a:r>
          </a:p>
          <a:p>
            <a:r>
              <a:rPr lang="en-US" sz="2200" dirty="0"/>
              <a:t>Sequencing in 100-150 cycles</a:t>
            </a:r>
          </a:p>
        </p:txBody>
      </p:sp>
      <p:sp>
        <p:nvSpPr>
          <p:cNvPr id="7" name="Rectangle 6"/>
          <p:cNvSpPr/>
          <p:nvPr/>
        </p:nvSpPr>
        <p:spPr>
          <a:xfrm>
            <a:off x="284631" y="5557200"/>
            <a:ext cx="4572000" cy="923330"/>
          </a:xfrm>
          <a:prstGeom prst="rect">
            <a:avLst/>
          </a:prstGeom>
          <a:gradFill>
            <a:gsLst>
              <a:gs pos="0">
                <a:srgbClr val="00B050"/>
              </a:gs>
              <a:gs pos="100000">
                <a:srgbClr val="00B050"/>
              </a:gs>
            </a:gsLst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r>
              <a:rPr lang="en-US" dirty="0"/>
              <a:t>The reverse strands are cleaved and washed away and the sequencing primer is hybridized to the DNA-templates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6156176" y="1916832"/>
            <a:ext cx="864096" cy="216024"/>
          </a:xfrm>
          <a:prstGeom prst="straightConnector1">
            <a:avLst/>
          </a:prstGeom>
          <a:ln w="63500"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623287" y="6505599"/>
            <a:ext cx="15572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www.illumina.com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93309941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TextBox 8"/>
          <p:cNvSpPr txBox="1">
            <a:spLocks noChangeArrowheads="1"/>
          </p:cNvSpPr>
          <p:nvPr/>
        </p:nvSpPr>
        <p:spPr bwMode="auto">
          <a:xfrm>
            <a:off x="1714500" y="5181600"/>
            <a:ext cx="3714750" cy="78483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sz="1500" b="0">
                <a:solidFill>
                  <a:srgbClr val="000000"/>
                </a:solidFill>
                <a:latin typeface="+mn-lt"/>
              </a:rPr>
              <a:t>After laser excitation, the emitted fluorescence from each cluster is captured and the first base is identified</a:t>
            </a:r>
          </a:p>
        </p:txBody>
      </p:sp>
      <p:pic>
        <p:nvPicPr>
          <p:cNvPr id="6144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405" t="26540" r="39371" b="37820"/>
          <a:stretch>
            <a:fillRect/>
          </a:stretch>
        </p:blipFill>
        <p:spPr bwMode="auto">
          <a:xfrm>
            <a:off x="2343150" y="914401"/>
            <a:ext cx="2343150" cy="42362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44" name="TextBox 6"/>
          <p:cNvSpPr txBox="1">
            <a:spLocks noChangeArrowheads="1"/>
          </p:cNvSpPr>
          <p:nvPr/>
        </p:nvSpPr>
        <p:spPr bwMode="auto">
          <a:xfrm>
            <a:off x="5600700" y="1901428"/>
            <a:ext cx="2286000" cy="30931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sz="1500" b="0">
                <a:solidFill>
                  <a:srgbClr val="000000"/>
                </a:solidFill>
                <a:latin typeface="+mn-lt"/>
              </a:rPr>
              <a:t>7. Determine first base</a:t>
            </a:r>
            <a:endParaRPr lang="en-US" sz="1500" b="0">
              <a:solidFill>
                <a:srgbClr val="000000"/>
              </a:solidFill>
              <a:latin typeface="+mn-lt"/>
              <a:sym typeface="Wingdings" pitchFamily="2" charset="2"/>
            </a:endParaRPr>
          </a:p>
          <a:p>
            <a:pPr eaLnBrk="1" hangingPunct="1"/>
            <a:endParaRPr lang="en-US" sz="1500" b="0">
              <a:solidFill>
                <a:srgbClr val="000000"/>
              </a:solidFill>
              <a:latin typeface="+mn-lt"/>
              <a:sym typeface="Wingdings" pitchFamily="2" charset="2"/>
            </a:endParaRPr>
          </a:p>
          <a:p>
            <a:pPr eaLnBrk="1" hangingPunct="1"/>
            <a:r>
              <a:rPr lang="en-US" sz="1500" b="0">
                <a:solidFill>
                  <a:srgbClr val="000000"/>
                </a:solidFill>
                <a:latin typeface="+mn-lt"/>
                <a:sym typeface="Wingdings" pitchFamily="2" charset="2"/>
              </a:rPr>
              <a:t>8. Image first base</a:t>
            </a:r>
          </a:p>
          <a:p>
            <a:pPr eaLnBrk="1" hangingPunct="1"/>
            <a:endParaRPr lang="en-US" sz="1500" b="0">
              <a:solidFill>
                <a:srgbClr val="000000"/>
              </a:solidFill>
              <a:latin typeface="+mn-lt"/>
              <a:sym typeface="Wingdings" pitchFamily="2" charset="2"/>
            </a:endParaRPr>
          </a:p>
          <a:p>
            <a:pPr eaLnBrk="1" hangingPunct="1"/>
            <a:r>
              <a:rPr lang="en-US" sz="1500" b="0">
                <a:solidFill>
                  <a:srgbClr val="000000"/>
                </a:solidFill>
                <a:latin typeface="+mn-lt"/>
                <a:sym typeface="Wingdings" pitchFamily="2" charset="2"/>
              </a:rPr>
              <a:t>9. Determine second base</a:t>
            </a:r>
          </a:p>
          <a:p>
            <a:pPr eaLnBrk="1" hangingPunct="1"/>
            <a:endParaRPr lang="en-US" sz="1500" b="0">
              <a:solidFill>
                <a:srgbClr val="000000"/>
              </a:solidFill>
              <a:latin typeface="+mn-lt"/>
              <a:sym typeface="Wingdings" pitchFamily="2" charset="2"/>
            </a:endParaRPr>
          </a:p>
          <a:p>
            <a:pPr eaLnBrk="1" hangingPunct="1"/>
            <a:r>
              <a:rPr lang="en-US" sz="1500" b="0">
                <a:solidFill>
                  <a:srgbClr val="000000"/>
                </a:solidFill>
                <a:latin typeface="+mn-lt"/>
                <a:sym typeface="Wingdings" pitchFamily="2" charset="2"/>
              </a:rPr>
              <a:t>10. Image second chemistry cycle</a:t>
            </a:r>
          </a:p>
          <a:p>
            <a:pPr eaLnBrk="1" hangingPunct="1"/>
            <a:endParaRPr lang="en-US" sz="1500" b="0">
              <a:solidFill>
                <a:srgbClr val="000000"/>
              </a:solidFill>
              <a:latin typeface="+mn-lt"/>
              <a:sym typeface="Wingdings" pitchFamily="2" charset="2"/>
            </a:endParaRPr>
          </a:p>
          <a:p>
            <a:pPr eaLnBrk="1" hangingPunct="1"/>
            <a:r>
              <a:rPr lang="en-US" sz="1500" b="0">
                <a:solidFill>
                  <a:srgbClr val="000000"/>
                </a:solidFill>
                <a:latin typeface="+mn-lt"/>
                <a:sym typeface="Wingdings" pitchFamily="2" charset="2"/>
              </a:rPr>
              <a:t>11. Sequencing over multiple chemistry cycles</a:t>
            </a:r>
          </a:p>
          <a:p>
            <a:pPr eaLnBrk="1" hangingPunct="1"/>
            <a:endParaRPr lang="en-US" sz="1500" b="0">
              <a:solidFill>
                <a:srgbClr val="000000"/>
              </a:solidFill>
              <a:latin typeface="+mn-lt"/>
              <a:sym typeface="Wingdings" pitchFamily="2" charset="2"/>
            </a:endParaRPr>
          </a:p>
          <a:p>
            <a:pPr eaLnBrk="1" hangingPunct="1"/>
            <a:r>
              <a:rPr lang="en-US" sz="1500" b="0">
                <a:solidFill>
                  <a:srgbClr val="000000"/>
                </a:solidFill>
                <a:latin typeface="+mn-lt"/>
                <a:sym typeface="Wingdings" pitchFamily="2" charset="2"/>
              </a:rPr>
              <a:t>12. Align data</a:t>
            </a:r>
            <a:endParaRPr lang="en-US" sz="1500" b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600700" y="2311004"/>
            <a:ext cx="2228850" cy="4000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sz="135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605257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BEBEEFA-5900-764F-BE37-044E2A099102}"/>
              </a:ext>
            </a:extLst>
          </p:cNvPr>
          <p:cNvSpPr/>
          <p:nvPr/>
        </p:nvSpPr>
        <p:spPr>
          <a:xfrm>
            <a:off x="-180528" y="476672"/>
            <a:ext cx="9505056" cy="7920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The sequence of sequencing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512" y="1351309"/>
            <a:ext cx="8229600" cy="4525963"/>
          </a:xfrm>
        </p:spPr>
        <p:txBody>
          <a:bodyPr/>
          <a:lstStyle/>
          <a:p>
            <a:r>
              <a:rPr lang="en-US" sz="1800" dirty="0"/>
              <a:t>Attach DNA to flow cell</a:t>
            </a:r>
          </a:p>
          <a:p>
            <a:r>
              <a:rPr lang="en-US" sz="1800" dirty="0"/>
              <a:t>Bridge amplification to generate clusters</a:t>
            </a:r>
          </a:p>
          <a:p>
            <a:r>
              <a:rPr lang="en-US" sz="1800" dirty="0"/>
              <a:t>Denaturing and annealing of </a:t>
            </a:r>
            <a:br>
              <a:rPr lang="en-US" sz="1800" dirty="0"/>
            </a:br>
            <a:r>
              <a:rPr lang="en-US" sz="1800" dirty="0"/>
              <a:t>sequence primers</a:t>
            </a:r>
          </a:p>
          <a:p>
            <a:r>
              <a:rPr lang="en-US" dirty="0"/>
              <a:t>Sequencing in 100-150 cycles</a:t>
            </a:r>
          </a:p>
        </p:txBody>
      </p:sp>
      <p:sp>
        <p:nvSpPr>
          <p:cNvPr id="7" name="Rectangle 6"/>
          <p:cNvSpPr/>
          <p:nvPr/>
        </p:nvSpPr>
        <p:spPr>
          <a:xfrm>
            <a:off x="467544" y="3429000"/>
            <a:ext cx="2160240" cy="2554545"/>
          </a:xfrm>
          <a:prstGeom prst="rect">
            <a:avLst/>
          </a:prstGeom>
          <a:gradFill>
            <a:gsLst>
              <a:gs pos="0">
                <a:srgbClr val="00B050"/>
              </a:gs>
              <a:gs pos="100000">
                <a:srgbClr val="00B050"/>
              </a:gs>
            </a:gsLst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000" dirty="0"/>
              <a:t>A blocked base is attached to the end of the growing chain (or primer), detected by fluorescence and </a:t>
            </a:r>
            <a:r>
              <a:rPr lang="en-US" sz="2000" dirty="0" err="1"/>
              <a:t>deblocked</a:t>
            </a:r>
            <a:r>
              <a:rPr lang="en-US" sz="2000" dirty="0"/>
              <a:t> for the next cycle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623287" y="6505599"/>
            <a:ext cx="15572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www.illumina.com</a:t>
            </a:r>
            <a:endParaRPr lang="en-US" sz="1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3808" y="3212976"/>
            <a:ext cx="6070600" cy="3251200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 flipH="1">
            <a:off x="5508104" y="2636912"/>
            <a:ext cx="1152128" cy="1080120"/>
          </a:xfrm>
          <a:prstGeom prst="straightConnector1">
            <a:avLst/>
          </a:prstGeom>
          <a:ln w="63500"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7884368" y="2420888"/>
            <a:ext cx="288032" cy="1080120"/>
          </a:xfrm>
          <a:prstGeom prst="straightConnector1">
            <a:avLst/>
          </a:prstGeom>
          <a:ln w="63500"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660232" y="1556792"/>
            <a:ext cx="1296144" cy="147732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Each base has its specific fluorescent label</a:t>
            </a:r>
          </a:p>
        </p:txBody>
      </p:sp>
    </p:spTree>
    <p:extLst>
      <p:ext uri="{BB962C8B-B14F-4D97-AF65-F5344CB8AC3E}">
        <p14:creationId xmlns:p14="http://schemas.microsoft.com/office/powerpoint/2010/main" val="417234237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TextBox 8"/>
          <p:cNvSpPr txBox="1">
            <a:spLocks noChangeArrowheads="1"/>
          </p:cNvSpPr>
          <p:nvPr/>
        </p:nvSpPr>
        <p:spPr bwMode="auto">
          <a:xfrm>
            <a:off x="1771650" y="5124450"/>
            <a:ext cx="3657600" cy="78483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sz="1500" b="0">
                <a:solidFill>
                  <a:srgbClr val="000000"/>
                </a:solidFill>
                <a:latin typeface="+mn-lt"/>
              </a:rPr>
              <a:t>The next cycle repeats the incorporation of four labeled reversible terminators, primers, and DNA polymerase</a:t>
            </a:r>
          </a:p>
        </p:txBody>
      </p:sp>
      <p:pic>
        <p:nvPicPr>
          <p:cNvPr id="6246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804" t="26540" r="14972" b="37820"/>
          <a:stretch>
            <a:fillRect/>
          </a:stretch>
        </p:blipFill>
        <p:spPr bwMode="auto">
          <a:xfrm>
            <a:off x="2228851" y="914400"/>
            <a:ext cx="2307431" cy="417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468" name="TextBox 6"/>
          <p:cNvSpPr txBox="1">
            <a:spLocks noChangeArrowheads="1"/>
          </p:cNvSpPr>
          <p:nvPr/>
        </p:nvSpPr>
        <p:spPr bwMode="auto">
          <a:xfrm>
            <a:off x="5600700" y="1901428"/>
            <a:ext cx="2286000" cy="30931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sz="1500" b="0">
                <a:solidFill>
                  <a:srgbClr val="000000"/>
                </a:solidFill>
                <a:latin typeface="+mn-lt"/>
              </a:rPr>
              <a:t>7. Determine first base</a:t>
            </a:r>
            <a:endParaRPr lang="en-US" sz="1500" b="0">
              <a:solidFill>
                <a:srgbClr val="000000"/>
              </a:solidFill>
              <a:latin typeface="+mn-lt"/>
              <a:sym typeface="Wingdings" pitchFamily="2" charset="2"/>
            </a:endParaRPr>
          </a:p>
          <a:p>
            <a:pPr eaLnBrk="1" hangingPunct="1"/>
            <a:endParaRPr lang="en-US" sz="1500" b="0">
              <a:solidFill>
                <a:srgbClr val="000000"/>
              </a:solidFill>
              <a:latin typeface="+mn-lt"/>
              <a:sym typeface="Wingdings" pitchFamily="2" charset="2"/>
            </a:endParaRPr>
          </a:p>
          <a:p>
            <a:pPr eaLnBrk="1" hangingPunct="1"/>
            <a:r>
              <a:rPr lang="en-US" sz="1500" b="0">
                <a:solidFill>
                  <a:srgbClr val="000000"/>
                </a:solidFill>
                <a:latin typeface="+mn-lt"/>
                <a:sym typeface="Wingdings" pitchFamily="2" charset="2"/>
              </a:rPr>
              <a:t>8. Image first base</a:t>
            </a:r>
          </a:p>
          <a:p>
            <a:pPr eaLnBrk="1" hangingPunct="1"/>
            <a:endParaRPr lang="en-US" sz="1500" b="0">
              <a:solidFill>
                <a:srgbClr val="000000"/>
              </a:solidFill>
              <a:latin typeface="+mn-lt"/>
              <a:sym typeface="Wingdings" pitchFamily="2" charset="2"/>
            </a:endParaRPr>
          </a:p>
          <a:p>
            <a:pPr eaLnBrk="1" hangingPunct="1"/>
            <a:r>
              <a:rPr lang="en-US" sz="1500" b="0">
                <a:solidFill>
                  <a:srgbClr val="000000"/>
                </a:solidFill>
                <a:latin typeface="+mn-lt"/>
                <a:sym typeface="Wingdings" pitchFamily="2" charset="2"/>
              </a:rPr>
              <a:t>9. Determine second base</a:t>
            </a:r>
          </a:p>
          <a:p>
            <a:pPr eaLnBrk="1" hangingPunct="1"/>
            <a:endParaRPr lang="en-US" sz="1500" b="0">
              <a:solidFill>
                <a:srgbClr val="000000"/>
              </a:solidFill>
              <a:latin typeface="+mn-lt"/>
              <a:sym typeface="Wingdings" pitchFamily="2" charset="2"/>
            </a:endParaRPr>
          </a:p>
          <a:p>
            <a:pPr eaLnBrk="1" hangingPunct="1"/>
            <a:r>
              <a:rPr lang="en-US" sz="1500" b="0">
                <a:solidFill>
                  <a:srgbClr val="000000"/>
                </a:solidFill>
                <a:latin typeface="+mn-lt"/>
                <a:sym typeface="Wingdings" pitchFamily="2" charset="2"/>
              </a:rPr>
              <a:t>10. Image second chemistry cycle</a:t>
            </a:r>
          </a:p>
          <a:p>
            <a:pPr eaLnBrk="1" hangingPunct="1"/>
            <a:endParaRPr lang="en-US" sz="1500" b="0">
              <a:solidFill>
                <a:srgbClr val="000000"/>
              </a:solidFill>
              <a:latin typeface="+mn-lt"/>
              <a:sym typeface="Wingdings" pitchFamily="2" charset="2"/>
            </a:endParaRPr>
          </a:p>
          <a:p>
            <a:pPr eaLnBrk="1" hangingPunct="1"/>
            <a:r>
              <a:rPr lang="en-US" sz="1500" b="0">
                <a:solidFill>
                  <a:srgbClr val="000000"/>
                </a:solidFill>
                <a:latin typeface="+mn-lt"/>
                <a:sym typeface="Wingdings" pitchFamily="2" charset="2"/>
              </a:rPr>
              <a:t>11. Sequencing over multiple chemistry cycles</a:t>
            </a:r>
          </a:p>
          <a:p>
            <a:pPr eaLnBrk="1" hangingPunct="1"/>
            <a:endParaRPr lang="en-US" sz="1500" b="0">
              <a:solidFill>
                <a:srgbClr val="000000"/>
              </a:solidFill>
              <a:latin typeface="+mn-lt"/>
              <a:sym typeface="Wingdings" pitchFamily="2" charset="2"/>
            </a:endParaRPr>
          </a:p>
          <a:p>
            <a:pPr eaLnBrk="1" hangingPunct="1"/>
            <a:r>
              <a:rPr lang="en-US" sz="1500" b="0">
                <a:solidFill>
                  <a:srgbClr val="000000"/>
                </a:solidFill>
                <a:latin typeface="+mn-lt"/>
                <a:sym typeface="Wingdings" pitchFamily="2" charset="2"/>
              </a:rPr>
              <a:t>12. Align data</a:t>
            </a:r>
            <a:endParaRPr lang="en-US" sz="1500" b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600700" y="2753916"/>
            <a:ext cx="2228850" cy="4000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sz="1350">
              <a:solidFill>
                <a:srgbClr val="FFFFFF"/>
              </a:solidFill>
            </a:endParaRPr>
          </a:p>
        </p:txBody>
      </p:sp>
      <p:sp>
        <p:nvSpPr>
          <p:cNvPr id="62470" name="TextBox 10"/>
          <p:cNvSpPr txBox="1">
            <a:spLocks noChangeArrowheads="1"/>
          </p:cNvSpPr>
          <p:nvPr/>
        </p:nvSpPr>
        <p:spPr bwMode="auto">
          <a:xfrm>
            <a:off x="3543300" y="4686300"/>
            <a:ext cx="628650" cy="30008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sz="1350" b="0">
                <a:solidFill>
                  <a:srgbClr val="000000"/>
                </a:solidFill>
                <a:latin typeface="+mn-lt"/>
              </a:rPr>
              <a:t>Laser</a:t>
            </a:r>
          </a:p>
        </p:txBody>
      </p:sp>
    </p:spTree>
    <p:extLst>
      <p:ext uri="{BB962C8B-B14F-4D97-AF65-F5344CB8AC3E}">
        <p14:creationId xmlns:p14="http://schemas.microsoft.com/office/powerpoint/2010/main" val="260233194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TextBox 8"/>
          <p:cNvSpPr txBox="1">
            <a:spLocks noChangeArrowheads="1"/>
          </p:cNvSpPr>
          <p:nvPr/>
        </p:nvSpPr>
        <p:spPr bwMode="auto">
          <a:xfrm>
            <a:off x="1771650" y="5181600"/>
            <a:ext cx="3429000" cy="78483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sz="1500" b="0">
                <a:solidFill>
                  <a:srgbClr val="000000"/>
                </a:solidFill>
                <a:latin typeface="+mn-lt"/>
              </a:rPr>
              <a:t>After laser excitation the image is captured as before, and the identity of the second base is recorded.</a:t>
            </a:r>
          </a:p>
        </p:txBody>
      </p:sp>
      <p:sp>
        <p:nvSpPr>
          <p:cNvPr id="63491" name="TextBox 6"/>
          <p:cNvSpPr txBox="1">
            <a:spLocks noChangeArrowheads="1"/>
          </p:cNvSpPr>
          <p:nvPr/>
        </p:nvSpPr>
        <p:spPr bwMode="auto">
          <a:xfrm>
            <a:off x="5600700" y="1901428"/>
            <a:ext cx="2286000" cy="30931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sz="1500" b="0">
                <a:solidFill>
                  <a:srgbClr val="000000"/>
                </a:solidFill>
                <a:latin typeface="+mn-lt"/>
              </a:rPr>
              <a:t>7. Determine first base</a:t>
            </a:r>
            <a:endParaRPr lang="en-US" sz="1500" b="0">
              <a:solidFill>
                <a:srgbClr val="000000"/>
              </a:solidFill>
              <a:latin typeface="+mn-lt"/>
              <a:sym typeface="Wingdings" pitchFamily="2" charset="2"/>
            </a:endParaRPr>
          </a:p>
          <a:p>
            <a:pPr eaLnBrk="1" hangingPunct="1"/>
            <a:endParaRPr lang="en-US" sz="1500" b="0">
              <a:solidFill>
                <a:srgbClr val="000000"/>
              </a:solidFill>
              <a:latin typeface="+mn-lt"/>
              <a:sym typeface="Wingdings" pitchFamily="2" charset="2"/>
            </a:endParaRPr>
          </a:p>
          <a:p>
            <a:pPr eaLnBrk="1" hangingPunct="1"/>
            <a:r>
              <a:rPr lang="en-US" sz="1500" b="0">
                <a:solidFill>
                  <a:srgbClr val="000000"/>
                </a:solidFill>
                <a:latin typeface="+mn-lt"/>
                <a:sym typeface="Wingdings" pitchFamily="2" charset="2"/>
              </a:rPr>
              <a:t>8. Image first base</a:t>
            </a:r>
          </a:p>
          <a:p>
            <a:pPr eaLnBrk="1" hangingPunct="1"/>
            <a:endParaRPr lang="en-US" sz="1500" b="0">
              <a:solidFill>
                <a:srgbClr val="000000"/>
              </a:solidFill>
              <a:latin typeface="+mn-lt"/>
              <a:sym typeface="Wingdings" pitchFamily="2" charset="2"/>
            </a:endParaRPr>
          </a:p>
          <a:p>
            <a:pPr eaLnBrk="1" hangingPunct="1"/>
            <a:r>
              <a:rPr lang="en-US" sz="1500" b="0">
                <a:solidFill>
                  <a:srgbClr val="000000"/>
                </a:solidFill>
                <a:latin typeface="+mn-lt"/>
                <a:sym typeface="Wingdings" pitchFamily="2" charset="2"/>
              </a:rPr>
              <a:t>9. Determine second base</a:t>
            </a:r>
          </a:p>
          <a:p>
            <a:pPr eaLnBrk="1" hangingPunct="1"/>
            <a:endParaRPr lang="en-US" sz="1500" b="0">
              <a:solidFill>
                <a:srgbClr val="000000"/>
              </a:solidFill>
              <a:latin typeface="+mn-lt"/>
              <a:sym typeface="Wingdings" pitchFamily="2" charset="2"/>
            </a:endParaRPr>
          </a:p>
          <a:p>
            <a:pPr eaLnBrk="1" hangingPunct="1"/>
            <a:r>
              <a:rPr lang="en-US" sz="1500" b="0">
                <a:solidFill>
                  <a:srgbClr val="000000"/>
                </a:solidFill>
                <a:latin typeface="+mn-lt"/>
                <a:sym typeface="Wingdings" pitchFamily="2" charset="2"/>
              </a:rPr>
              <a:t>10. Image second chemistry cycle</a:t>
            </a:r>
          </a:p>
          <a:p>
            <a:pPr eaLnBrk="1" hangingPunct="1"/>
            <a:endParaRPr lang="en-US" sz="1500" b="0">
              <a:solidFill>
                <a:srgbClr val="000000"/>
              </a:solidFill>
              <a:latin typeface="+mn-lt"/>
              <a:sym typeface="Wingdings" pitchFamily="2" charset="2"/>
            </a:endParaRPr>
          </a:p>
          <a:p>
            <a:pPr eaLnBrk="1" hangingPunct="1"/>
            <a:r>
              <a:rPr lang="en-US" sz="1500" b="0">
                <a:solidFill>
                  <a:srgbClr val="000000"/>
                </a:solidFill>
                <a:latin typeface="+mn-lt"/>
                <a:sym typeface="Wingdings" pitchFamily="2" charset="2"/>
              </a:rPr>
              <a:t>11. Sequencing over multiple chemistry cycles</a:t>
            </a:r>
          </a:p>
          <a:p>
            <a:pPr eaLnBrk="1" hangingPunct="1"/>
            <a:endParaRPr lang="en-US" sz="1500" b="0">
              <a:solidFill>
                <a:srgbClr val="000000"/>
              </a:solidFill>
              <a:latin typeface="+mn-lt"/>
              <a:sym typeface="Wingdings" pitchFamily="2" charset="2"/>
            </a:endParaRPr>
          </a:p>
          <a:p>
            <a:pPr eaLnBrk="1" hangingPunct="1"/>
            <a:r>
              <a:rPr lang="en-US" sz="1500" b="0">
                <a:solidFill>
                  <a:srgbClr val="000000"/>
                </a:solidFill>
                <a:latin typeface="+mn-lt"/>
                <a:sym typeface="Wingdings" pitchFamily="2" charset="2"/>
              </a:rPr>
              <a:t>12. Align data</a:t>
            </a:r>
            <a:endParaRPr lang="en-US" sz="1500" b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600700" y="3278981"/>
            <a:ext cx="2228850" cy="52506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sz="1350">
              <a:solidFill>
                <a:srgbClr val="FFFFFF"/>
              </a:solidFill>
            </a:endParaRPr>
          </a:p>
        </p:txBody>
      </p:sp>
      <p:pic>
        <p:nvPicPr>
          <p:cNvPr id="6349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06" t="37915" r="63770" b="26445"/>
          <a:stretch>
            <a:fillRect/>
          </a:stretch>
        </p:blipFill>
        <p:spPr bwMode="auto">
          <a:xfrm>
            <a:off x="2207420" y="914400"/>
            <a:ext cx="2307431" cy="417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0020921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TextBox 8"/>
          <p:cNvSpPr txBox="1">
            <a:spLocks noChangeArrowheads="1"/>
          </p:cNvSpPr>
          <p:nvPr/>
        </p:nvSpPr>
        <p:spPr bwMode="auto">
          <a:xfrm>
            <a:off x="1771650" y="5181600"/>
            <a:ext cx="3429000" cy="78483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sz="1500" b="0">
                <a:solidFill>
                  <a:srgbClr val="000000"/>
                </a:solidFill>
                <a:latin typeface="+mn-lt"/>
              </a:rPr>
              <a:t>The sequencing cycles are repeated to determine the sequence of bases in a fragment, one base at a time.</a:t>
            </a:r>
          </a:p>
        </p:txBody>
      </p:sp>
      <p:sp>
        <p:nvSpPr>
          <p:cNvPr id="64515" name="TextBox 6"/>
          <p:cNvSpPr txBox="1">
            <a:spLocks noChangeArrowheads="1"/>
          </p:cNvSpPr>
          <p:nvPr/>
        </p:nvSpPr>
        <p:spPr bwMode="auto">
          <a:xfrm>
            <a:off x="5600700" y="1901428"/>
            <a:ext cx="2286000" cy="30931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sz="1500" b="0">
                <a:solidFill>
                  <a:srgbClr val="000000"/>
                </a:solidFill>
                <a:latin typeface="+mn-lt"/>
              </a:rPr>
              <a:t>7. Determine first base</a:t>
            </a:r>
            <a:endParaRPr lang="en-US" sz="1500" b="0">
              <a:solidFill>
                <a:srgbClr val="000000"/>
              </a:solidFill>
              <a:latin typeface="+mn-lt"/>
              <a:sym typeface="Wingdings" pitchFamily="2" charset="2"/>
            </a:endParaRPr>
          </a:p>
          <a:p>
            <a:pPr eaLnBrk="1" hangingPunct="1"/>
            <a:endParaRPr lang="en-US" sz="1500" b="0">
              <a:solidFill>
                <a:srgbClr val="000000"/>
              </a:solidFill>
              <a:latin typeface="+mn-lt"/>
              <a:sym typeface="Wingdings" pitchFamily="2" charset="2"/>
            </a:endParaRPr>
          </a:p>
          <a:p>
            <a:pPr eaLnBrk="1" hangingPunct="1"/>
            <a:r>
              <a:rPr lang="en-US" sz="1500" b="0">
                <a:solidFill>
                  <a:srgbClr val="000000"/>
                </a:solidFill>
                <a:latin typeface="+mn-lt"/>
                <a:sym typeface="Wingdings" pitchFamily="2" charset="2"/>
              </a:rPr>
              <a:t>8. Image first base</a:t>
            </a:r>
          </a:p>
          <a:p>
            <a:pPr eaLnBrk="1" hangingPunct="1"/>
            <a:endParaRPr lang="en-US" sz="1500" b="0">
              <a:solidFill>
                <a:srgbClr val="000000"/>
              </a:solidFill>
              <a:latin typeface="+mn-lt"/>
              <a:sym typeface="Wingdings" pitchFamily="2" charset="2"/>
            </a:endParaRPr>
          </a:p>
          <a:p>
            <a:pPr eaLnBrk="1" hangingPunct="1"/>
            <a:r>
              <a:rPr lang="en-US" sz="1500" b="0">
                <a:solidFill>
                  <a:srgbClr val="000000"/>
                </a:solidFill>
                <a:latin typeface="+mn-lt"/>
                <a:sym typeface="Wingdings" pitchFamily="2" charset="2"/>
              </a:rPr>
              <a:t>9. Determine second base</a:t>
            </a:r>
          </a:p>
          <a:p>
            <a:pPr eaLnBrk="1" hangingPunct="1"/>
            <a:endParaRPr lang="en-US" sz="1500" b="0">
              <a:solidFill>
                <a:srgbClr val="000000"/>
              </a:solidFill>
              <a:latin typeface="+mn-lt"/>
              <a:sym typeface="Wingdings" pitchFamily="2" charset="2"/>
            </a:endParaRPr>
          </a:p>
          <a:p>
            <a:pPr eaLnBrk="1" hangingPunct="1"/>
            <a:r>
              <a:rPr lang="en-US" sz="1500" b="0">
                <a:solidFill>
                  <a:srgbClr val="000000"/>
                </a:solidFill>
                <a:latin typeface="+mn-lt"/>
                <a:sym typeface="Wingdings" pitchFamily="2" charset="2"/>
              </a:rPr>
              <a:t>10. Image second chemistry cycle</a:t>
            </a:r>
          </a:p>
          <a:p>
            <a:pPr eaLnBrk="1" hangingPunct="1"/>
            <a:endParaRPr lang="en-US" sz="1500" b="0">
              <a:solidFill>
                <a:srgbClr val="000000"/>
              </a:solidFill>
              <a:latin typeface="+mn-lt"/>
              <a:sym typeface="Wingdings" pitchFamily="2" charset="2"/>
            </a:endParaRPr>
          </a:p>
          <a:p>
            <a:pPr eaLnBrk="1" hangingPunct="1"/>
            <a:r>
              <a:rPr lang="en-US" sz="1500" b="0">
                <a:solidFill>
                  <a:srgbClr val="000000"/>
                </a:solidFill>
                <a:latin typeface="+mn-lt"/>
                <a:sym typeface="Wingdings" pitchFamily="2" charset="2"/>
              </a:rPr>
              <a:t>11. Sequencing over multiple chemistry cycles</a:t>
            </a:r>
          </a:p>
          <a:p>
            <a:pPr eaLnBrk="1" hangingPunct="1"/>
            <a:endParaRPr lang="en-US" sz="1500" b="0">
              <a:solidFill>
                <a:srgbClr val="000000"/>
              </a:solidFill>
              <a:latin typeface="+mn-lt"/>
              <a:sym typeface="Wingdings" pitchFamily="2" charset="2"/>
            </a:endParaRPr>
          </a:p>
          <a:p>
            <a:pPr eaLnBrk="1" hangingPunct="1"/>
            <a:r>
              <a:rPr lang="en-US" sz="1500" b="0">
                <a:solidFill>
                  <a:srgbClr val="000000"/>
                </a:solidFill>
                <a:latin typeface="+mn-lt"/>
                <a:sym typeface="Wingdings" pitchFamily="2" charset="2"/>
              </a:rPr>
              <a:t>12. Align data</a:t>
            </a:r>
            <a:endParaRPr lang="en-US" sz="1500" b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600700" y="3979069"/>
            <a:ext cx="2228850" cy="52506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sz="1350">
              <a:solidFill>
                <a:srgbClr val="FFFFFF"/>
              </a:solidFill>
            </a:endParaRPr>
          </a:p>
        </p:txBody>
      </p:sp>
      <p:pic>
        <p:nvPicPr>
          <p:cNvPr id="6451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405" t="37915" r="39371" b="26445"/>
          <a:stretch>
            <a:fillRect/>
          </a:stretch>
        </p:blipFill>
        <p:spPr bwMode="auto">
          <a:xfrm>
            <a:off x="2171700" y="914401"/>
            <a:ext cx="2343150" cy="42362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3309294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804" t="37915" r="14972" b="26445"/>
          <a:stretch>
            <a:fillRect/>
          </a:stretch>
        </p:blipFill>
        <p:spPr bwMode="auto">
          <a:xfrm>
            <a:off x="2030016" y="857250"/>
            <a:ext cx="2370534" cy="428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5539" name="TextBox 7"/>
          <p:cNvSpPr txBox="1">
            <a:spLocks noChangeArrowheads="1"/>
          </p:cNvSpPr>
          <p:nvPr/>
        </p:nvSpPr>
        <p:spPr bwMode="auto">
          <a:xfrm>
            <a:off x="2171700" y="1600201"/>
            <a:ext cx="1085850" cy="507831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sz="1350" b="0">
                <a:solidFill>
                  <a:srgbClr val="000000"/>
                </a:solidFill>
                <a:latin typeface="+mn-lt"/>
              </a:rPr>
              <a:t>Reference sequence</a:t>
            </a:r>
          </a:p>
        </p:txBody>
      </p:sp>
      <p:sp>
        <p:nvSpPr>
          <p:cNvPr id="65540" name="TextBox 8"/>
          <p:cNvSpPr txBox="1">
            <a:spLocks noChangeArrowheads="1"/>
          </p:cNvSpPr>
          <p:nvPr/>
        </p:nvSpPr>
        <p:spPr bwMode="auto">
          <a:xfrm>
            <a:off x="1771650" y="5181600"/>
            <a:ext cx="3429000" cy="78483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sz="1500" b="0">
                <a:solidFill>
                  <a:srgbClr val="000000"/>
                </a:solidFill>
                <a:latin typeface="+mn-lt"/>
              </a:rPr>
              <a:t>The data are aligned and compared to a reference, and sequencing differences are identified.</a:t>
            </a:r>
          </a:p>
        </p:txBody>
      </p:sp>
      <p:sp>
        <p:nvSpPr>
          <p:cNvPr id="65541" name="TextBox 6"/>
          <p:cNvSpPr txBox="1">
            <a:spLocks noChangeArrowheads="1"/>
          </p:cNvSpPr>
          <p:nvPr/>
        </p:nvSpPr>
        <p:spPr bwMode="auto">
          <a:xfrm>
            <a:off x="5600700" y="1901428"/>
            <a:ext cx="2286000" cy="30931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sz="1500" b="0">
                <a:solidFill>
                  <a:srgbClr val="000000"/>
                </a:solidFill>
                <a:latin typeface="+mn-lt"/>
              </a:rPr>
              <a:t>7. Determine first base</a:t>
            </a:r>
            <a:endParaRPr lang="en-US" sz="1500" b="0">
              <a:solidFill>
                <a:srgbClr val="000000"/>
              </a:solidFill>
              <a:latin typeface="+mn-lt"/>
              <a:sym typeface="Wingdings" pitchFamily="2" charset="2"/>
            </a:endParaRPr>
          </a:p>
          <a:p>
            <a:pPr eaLnBrk="1" hangingPunct="1"/>
            <a:endParaRPr lang="en-US" sz="1500" b="0">
              <a:solidFill>
                <a:srgbClr val="000000"/>
              </a:solidFill>
              <a:latin typeface="+mn-lt"/>
              <a:sym typeface="Wingdings" pitchFamily="2" charset="2"/>
            </a:endParaRPr>
          </a:p>
          <a:p>
            <a:pPr eaLnBrk="1" hangingPunct="1"/>
            <a:r>
              <a:rPr lang="en-US" sz="1500" b="0">
                <a:solidFill>
                  <a:srgbClr val="000000"/>
                </a:solidFill>
                <a:latin typeface="+mn-lt"/>
                <a:sym typeface="Wingdings" pitchFamily="2" charset="2"/>
              </a:rPr>
              <a:t>8. Image first base</a:t>
            </a:r>
          </a:p>
          <a:p>
            <a:pPr eaLnBrk="1" hangingPunct="1"/>
            <a:endParaRPr lang="en-US" sz="1500" b="0">
              <a:solidFill>
                <a:srgbClr val="000000"/>
              </a:solidFill>
              <a:latin typeface="+mn-lt"/>
              <a:sym typeface="Wingdings" pitchFamily="2" charset="2"/>
            </a:endParaRPr>
          </a:p>
          <a:p>
            <a:pPr eaLnBrk="1" hangingPunct="1"/>
            <a:r>
              <a:rPr lang="en-US" sz="1500" b="0">
                <a:solidFill>
                  <a:srgbClr val="000000"/>
                </a:solidFill>
                <a:latin typeface="+mn-lt"/>
                <a:sym typeface="Wingdings" pitchFamily="2" charset="2"/>
              </a:rPr>
              <a:t>9. Determine second base</a:t>
            </a:r>
          </a:p>
          <a:p>
            <a:pPr eaLnBrk="1" hangingPunct="1"/>
            <a:endParaRPr lang="en-US" sz="1500" b="0">
              <a:solidFill>
                <a:srgbClr val="000000"/>
              </a:solidFill>
              <a:latin typeface="+mn-lt"/>
              <a:sym typeface="Wingdings" pitchFamily="2" charset="2"/>
            </a:endParaRPr>
          </a:p>
          <a:p>
            <a:pPr eaLnBrk="1" hangingPunct="1"/>
            <a:r>
              <a:rPr lang="en-US" sz="1500" b="0">
                <a:solidFill>
                  <a:srgbClr val="000000"/>
                </a:solidFill>
                <a:latin typeface="+mn-lt"/>
                <a:sym typeface="Wingdings" pitchFamily="2" charset="2"/>
              </a:rPr>
              <a:t>10. Image second chemistry cycle</a:t>
            </a:r>
          </a:p>
          <a:p>
            <a:pPr eaLnBrk="1" hangingPunct="1"/>
            <a:endParaRPr lang="en-US" sz="1500" b="0">
              <a:solidFill>
                <a:srgbClr val="000000"/>
              </a:solidFill>
              <a:latin typeface="+mn-lt"/>
              <a:sym typeface="Wingdings" pitchFamily="2" charset="2"/>
            </a:endParaRPr>
          </a:p>
          <a:p>
            <a:pPr eaLnBrk="1" hangingPunct="1"/>
            <a:r>
              <a:rPr lang="en-US" sz="1500" b="0">
                <a:solidFill>
                  <a:srgbClr val="000000"/>
                </a:solidFill>
                <a:latin typeface="+mn-lt"/>
                <a:sym typeface="Wingdings" pitchFamily="2" charset="2"/>
              </a:rPr>
              <a:t>11. Sequencing over multiple chemistry cycles</a:t>
            </a:r>
          </a:p>
          <a:p>
            <a:pPr eaLnBrk="1" hangingPunct="1"/>
            <a:endParaRPr lang="en-US" sz="1500" b="0">
              <a:solidFill>
                <a:srgbClr val="000000"/>
              </a:solidFill>
              <a:latin typeface="+mn-lt"/>
              <a:sym typeface="Wingdings" pitchFamily="2" charset="2"/>
            </a:endParaRPr>
          </a:p>
          <a:p>
            <a:pPr eaLnBrk="1" hangingPunct="1"/>
            <a:r>
              <a:rPr lang="en-US" sz="1500" b="0">
                <a:solidFill>
                  <a:srgbClr val="000000"/>
                </a:solidFill>
                <a:latin typeface="+mn-lt"/>
                <a:sym typeface="Wingdings" pitchFamily="2" charset="2"/>
              </a:rPr>
              <a:t>12. Align data</a:t>
            </a:r>
            <a:endParaRPr lang="en-US" sz="1500" b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600700" y="4597004"/>
            <a:ext cx="2228850" cy="4000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sz="1350">
              <a:solidFill>
                <a:srgbClr val="FFFFFF"/>
              </a:solidFill>
            </a:endParaRPr>
          </a:p>
        </p:txBody>
      </p:sp>
      <p:sp>
        <p:nvSpPr>
          <p:cNvPr id="65543" name="TextBox 11"/>
          <p:cNvSpPr txBox="1">
            <a:spLocks noChangeArrowheads="1"/>
          </p:cNvSpPr>
          <p:nvPr/>
        </p:nvSpPr>
        <p:spPr bwMode="auto">
          <a:xfrm>
            <a:off x="3657600" y="3429001"/>
            <a:ext cx="1085850" cy="50783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sz="1350" b="0">
                <a:solidFill>
                  <a:srgbClr val="000000"/>
                </a:solidFill>
                <a:latin typeface="+mn-lt"/>
              </a:rPr>
              <a:t>Known SNP called</a:t>
            </a:r>
          </a:p>
        </p:txBody>
      </p:sp>
      <p:sp>
        <p:nvSpPr>
          <p:cNvPr id="65544" name="TextBox 12"/>
          <p:cNvSpPr txBox="1">
            <a:spLocks noChangeArrowheads="1"/>
          </p:cNvSpPr>
          <p:nvPr/>
        </p:nvSpPr>
        <p:spPr bwMode="auto">
          <a:xfrm>
            <a:off x="1657350" y="3429001"/>
            <a:ext cx="1657350" cy="50783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 eaLnBrk="1" hangingPunct="1"/>
            <a:r>
              <a:rPr lang="en-US" sz="1350" b="0">
                <a:solidFill>
                  <a:srgbClr val="000000"/>
                </a:solidFill>
                <a:latin typeface="+mn-lt"/>
              </a:rPr>
              <a:t>Unknown variant identified and called</a:t>
            </a:r>
          </a:p>
        </p:txBody>
      </p:sp>
    </p:spTree>
    <p:extLst>
      <p:ext uri="{BB962C8B-B14F-4D97-AF65-F5344CB8AC3E}">
        <p14:creationId xmlns:p14="http://schemas.microsoft.com/office/powerpoint/2010/main" val="39457084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F87945-A001-489F-9D9B-7D9435F0B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79" y="347471"/>
            <a:ext cx="8325612" cy="180136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585216"/>
            <a:ext cx="7886700" cy="1325563"/>
          </a:xfrm>
        </p:spPr>
        <p:txBody>
          <a:bodyPr vert="horz" lIns="91440" tIns="45720" rIns="91440" bIns="45720" rtlCol="0">
            <a:normAutofit/>
          </a:bodyPr>
          <a:lstStyle/>
          <a:p>
            <a:pPr defTabSz="914400"/>
            <a:r>
              <a:rPr lang="en-US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Sequencing by synthesis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9FA436B-BE67-F84B-B6A0-30837AD8A0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92" r="11750" b="3"/>
          <a:stretch/>
        </p:blipFill>
        <p:spPr>
          <a:xfrm>
            <a:off x="899592" y="2631426"/>
            <a:ext cx="4677156" cy="3660185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60136" y="2516777"/>
            <a:ext cx="2852928" cy="366018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defTabSz="914400">
              <a:spcBef>
                <a:spcPts val="1000"/>
              </a:spcBef>
              <a:buNone/>
            </a:pPr>
            <a:r>
              <a:rPr lang="en-US" sz="1900" kern="1200">
                <a:latin typeface="+mn-lt"/>
                <a:ea typeface="+mn-ea"/>
                <a:cs typeface="+mn-cs"/>
              </a:rPr>
              <a:t>These are the ingredients of many sequencing technologies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C8A9873-75B8-D849-BD44-0910265233D7}"/>
              </a:ext>
            </a:extLst>
          </p:cNvPr>
          <p:cNvSpPr/>
          <p:nvPr/>
        </p:nvSpPr>
        <p:spPr>
          <a:xfrm>
            <a:off x="1259632" y="1688177"/>
            <a:ext cx="7128792" cy="3416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400">
              <a:lnSpc>
                <a:spcPct val="90000"/>
              </a:lnSpc>
              <a:spcBef>
                <a:spcPts val="1000"/>
              </a:spcBef>
            </a:pPr>
            <a:r>
              <a:rPr lang="en-US" dirty="0">
                <a:solidFill>
                  <a:srgbClr val="E188EF"/>
                </a:solidFill>
              </a:rPr>
              <a:t>These are the ingredients of many sequencing technologies</a:t>
            </a:r>
          </a:p>
        </p:txBody>
      </p:sp>
    </p:spTree>
    <p:extLst>
      <p:ext uri="{BB962C8B-B14F-4D97-AF65-F5344CB8AC3E}">
        <p14:creationId xmlns:p14="http://schemas.microsoft.com/office/powerpoint/2010/main" val="301689077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136A255-434A-0C45-8565-861E90954226}"/>
              </a:ext>
            </a:extLst>
          </p:cNvPr>
          <p:cNvSpPr/>
          <p:nvPr/>
        </p:nvSpPr>
        <p:spPr>
          <a:xfrm>
            <a:off x="-180528" y="476672"/>
            <a:ext cx="9505056" cy="7920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Illumina sequencing movie</a:t>
            </a:r>
          </a:p>
        </p:txBody>
      </p:sp>
      <p:pic>
        <p:nvPicPr>
          <p:cNvPr id="4098" name="Picture 2" descr="High &amp;amp; Low The Movie | Netflix">
            <a:hlinkClick r:id="rId2"/>
            <a:extLst>
              <a:ext uri="{FF2B5EF4-FFF2-40B4-BE49-F238E27FC236}">
                <a16:creationId xmlns:a16="http://schemas.microsoft.com/office/drawing/2014/main" id="{3EB7C87D-5093-6B47-95AC-2722E0FC77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071"/>
          <a:stretch/>
        </p:blipFill>
        <p:spPr bwMode="auto">
          <a:xfrm>
            <a:off x="1260648" y="2852936"/>
            <a:ext cx="9144000" cy="1707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611484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6737E78-523D-404F-A2CA-7DE5BBFDF006}"/>
              </a:ext>
            </a:extLst>
          </p:cNvPr>
          <p:cNvSpPr/>
          <p:nvPr/>
        </p:nvSpPr>
        <p:spPr>
          <a:xfrm>
            <a:off x="-180528" y="476672"/>
            <a:ext cx="9505056" cy="7920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From image to sequence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raw product of the sequencing reaction is a time-lapse series of images with fluorescent signals in an unordered grid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3356992"/>
            <a:ext cx="852208" cy="2760298"/>
          </a:xfrm>
          <a:prstGeom prst="rect">
            <a:avLst/>
          </a:prstGeom>
        </p:spPr>
      </p:pic>
      <p:cxnSp>
        <p:nvCxnSpPr>
          <p:cNvPr id="5" name="Straight Arrow Connector 4"/>
          <p:cNvCxnSpPr>
            <a:stCxn id="6" idx="1"/>
          </p:cNvCxnSpPr>
          <p:nvPr/>
        </p:nvCxnSpPr>
        <p:spPr>
          <a:xfrm flipH="1" flipV="1">
            <a:off x="1115616" y="4005065"/>
            <a:ext cx="432048" cy="14808"/>
          </a:xfrm>
          <a:prstGeom prst="straightConnector1">
            <a:avLst/>
          </a:prstGeom>
          <a:ln w="63500"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5229" y="3212976"/>
            <a:ext cx="6865880" cy="2952328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 flipV="1">
            <a:off x="2771800" y="5373216"/>
            <a:ext cx="0" cy="446856"/>
          </a:xfrm>
          <a:prstGeom prst="straightConnector1">
            <a:avLst/>
          </a:prstGeom>
          <a:ln w="63500"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555776" y="5805263"/>
            <a:ext cx="864096" cy="461665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400" dirty="0"/>
              <a:t>Ideal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547664" y="3789040"/>
            <a:ext cx="1080120" cy="461665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400" dirty="0"/>
              <a:t>Theory</a:t>
            </a:r>
          </a:p>
        </p:txBody>
      </p:sp>
    </p:spTree>
    <p:extLst>
      <p:ext uri="{BB962C8B-B14F-4D97-AF65-F5344CB8AC3E}">
        <p14:creationId xmlns:p14="http://schemas.microsoft.com/office/powerpoint/2010/main" val="75404065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B90257A-EA40-8F4A-9C20-45658D7F3AAC}"/>
              </a:ext>
            </a:extLst>
          </p:cNvPr>
          <p:cNvSpPr/>
          <p:nvPr/>
        </p:nvSpPr>
        <p:spPr>
          <a:xfrm>
            <a:off x="-180528" y="476672"/>
            <a:ext cx="9505056" cy="7920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From image to sequence (2)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696" y="1342958"/>
            <a:ext cx="7308304" cy="5502392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1547664" y="4005064"/>
            <a:ext cx="720080" cy="0"/>
          </a:xfrm>
          <a:prstGeom prst="straightConnector1">
            <a:avLst/>
          </a:prstGeom>
          <a:ln w="63500"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95536" y="2132856"/>
            <a:ext cx="2376264" cy="2677656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400" dirty="0"/>
              <a:t>Practice: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/>
              <a:t>Dust specks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/>
              <a:t>Proximity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/>
              <a:t>Low signal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/>
              <a:t>Noise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/>
              <a:t>Degradation during cycles</a:t>
            </a:r>
          </a:p>
        </p:txBody>
      </p:sp>
    </p:spTree>
    <p:extLst>
      <p:ext uri="{BB962C8B-B14F-4D97-AF65-F5344CB8AC3E}">
        <p14:creationId xmlns:p14="http://schemas.microsoft.com/office/powerpoint/2010/main" val="137341540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F4650CE-1442-7642-B73E-3A85A96A5A07}"/>
              </a:ext>
            </a:extLst>
          </p:cNvPr>
          <p:cNvSpPr/>
          <p:nvPr/>
        </p:nvSpPr>
        <p:spPr>
          <a:xfrm>
            <a:off x="-180528" y="476672"/>
            <a:ext cx="9505056" cy="7920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From image to sequence (3)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612776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The time-lapse series of images is transformed into a textual representation of nucleotides and the probability of false identity for each nucleotide</a:t>
            </a:r>
          </a:p>
          <a:p>
            <a:r>
              <a:rPr lang="en-US" dirty="0"/>
              <a:t>We call this process </a:t>
            </a:r>
            <a:r>
              <a:rPr lang="en-US" b="1" dirty="0"/>
              <a:t>base calling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4" y="4293096"/>
            <a:ext cx="8890000" cy="38227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95536" y="3140968"/>
            <a:ext cx="8352928" cy="276998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2000" dirty="0">
                <a:latin typeface="Consolas"/>
                <a:cs typeface="Consolas"/>
              </a:rPr>
              <a:t>@HWI-962:64:D0BNFACXX:7:1101:1227:2119 1:N:0:GATCAG</a:t>
            </a:r>
          </a:p>
          <a:p>
            <a:r>
              <a:rPr lang="en-US" sz="2000" dirty="0">
                <a:latin typeface="Consolas"/>
                <a:cs typeface="Consolas"/>
              </a:rPr>
              <a:t>TGCTACGAT</a:t>
            </a:r>
          </a:p>
          <a:p>
            <a:r>
              <a:rPr lang="en-US" sz="2000" dirty="0">
                <a:latin typeface="Consolas"/>
                <a:cs typeface="Consolas"/>
              </a:rPr>
              <a:t>+</a:t>
            </a:r>
          </a:p>
          <a:p>
            <a:r>
              <a:rPr lang="en-US" sz="2000" dirty="0">
                <a:latin typeface="Consolas"/>
                <a:cs typeface="Consolas"/>
              </a:rPr>
              <a:t>CCCFFFII9</a:t>
            </a:r>
          </a:p>
          <a:p>
            <a:r>
              <a:rPr lang="en-US" sz="2000" dirty="0">
                <a:latin typeface="Consolas"/>
                <a:cs typeface="Consolas"/>
              </a:rPr>
              <a:t>@HWI-962:64:D0BNFACXX:7:1101:1176:2147 1:N:0:GATCAG</a:t>
            </a:r>
          </a:p>
          <a:p>
            <a:r>
              <a:rPr lang="en-US" sz="2000" dirty="0">
                <a:latin typeface="Consolas"/>
                <a:cs typeface="Consolas"/>
              </a:rPr>
              <a:t>TTTTTTTGT</a:t>
            </a:r>
          </a:p>
          <a:p>
            <a:r>
              <a:rPr lang="en-US" sz="2000" dirty="0">
                <a:latin typeface="Consolas"/>
                <a:cs typeface="Consolas"/>
              </a:rPr>
              <a:t>+</a:t>
            </a:r>
          </a:p>
          <a:p>
            <a:r>
              <a:rPr lang="en-US" sz="2000" dirty="0">
                <a:latin typeface="Consolas"/>
                <a:cs typeface="Consolas"/>
              </a:rPr>
              <a:t>CCCFFFFFG</a:t>
            </a:r>
            <a:endParaRPr lang="en-US" sz="1400" dirty="0">
              <a:latin typeface="Consolas"/>
              <a:cs typeface="Consolas"/>
            </a:endParaRPr>
          </a:p>
          <a:p>
            <a:endParaRPr lang="en-US" sz="1400" dirty="0">
              <a:latin typeface="Consolas"/>
              <a:cs typeface="Consolas"/>
            </a:endParaRPr>
          </a:p>
        </p:txBody>
      </p:sp>
      <p:cxnSp>
        <p:nvCxnSpPr>
          <p:cNvPr id="14" name="Straight Arrow Connector 13"/>
          <p:cNvCxnSpPr>
            <a:stCxn id="15" idx="1"/>
          </p:cNvCxnSpPr>
          <p:nvPr/>
        </p:nvCxnSpPr>
        <p:spPr>
          <a:xfrm flipH="1" flipV="1">
            <a:off x="1763688" y="3645024"/>
            <a:ext cx="432048" cy="86817"/>
          </a:xfrm>
          <a:prstGeom prst="straightConnector1">
            <a:avLst/>
          </a:prstGeom>
          <a:ln w="63500"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195736" y="3501008"/>
            <a:ext cx="1656184" cy="461665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400" dirty="0"/>
              <a:t>Sequence 1</a:t>
            </a:r>
          </a:p>
        </p:txBody>
      </p:sp>
      <p:cxnSp>
        <p:nvCxnSpPr>
          <p:cNvPr id="18" name="Straight Arrow Connector 17"/>
          <p:cNvCxnSpPr>
            <a:stCxn id="19" idx="1"/>
          </p:cNvCxnSpPr>
          <p:nvPr/>
        </p:nvCxnSpPr>
        <p:spPr>
          <a:xfrm flipH="1" flipV="1">
            <a:off x="1763688" y="4293099"/>
            <a:ext cx="432048" cy="14806"/>
          </a:xfrm>
          <a:prstGeom prst="straightConnector1">
            <a:avLst/>
          </a:prstGeom>
          <a:ln w="63500"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195736" y="4077072"/>
            <a:ext cx="2880320" cy="461665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400" dirty="0"/>
              <a:t>Quality of sequence 1</a:t>
            </a:r>
          </a:p>
        </p:txBody>
      </p:sp>
    </p:spTree>
    <p:extLst>
      <p:ext uri="{BB962C8B-B14F-4D97-AF65-F5344CB8AC3E}">
        <p14:creationId xmlns:p14="http://schemas.microsoft.com/office/powerpoint/2010/main" val="381885956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EA6E28F-4BB6-904A-AD11-2EE4FC235BB9}"/>
              </a:ext>
            </a:extLst>
          </p:cNvPr>
          <p:cNvSpPr/>
          <p:nvPr/>
        </p:nvSpPr>
        <p:spPr>
          <a:xfrm>
            <a:off x="-90264" y="222680"/>
            <a:ext cx="9505056" cy="126210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Minimize technical variance through randomization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396752"/>
          </a:xfrm>
        </p:spPr>
        <p:txBody>
          <a:bodyPr/>
          <a:lstStyle/>
          <a:p>
            <a:r>
              <a:rPr lang="en-US" dirty="0"/>
              <a:t>Avoid bias: don't order your samples in a logical way !!!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128" y="2708920"/>
            <a:ext cx="7020272" cy="316298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123728" y="5805264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dirty="0"/>
          </a:p>
          <a:p>
            <a:r>
              <a:rPr lang="en-US" dirty="0"/>
              <a:t>Example for 2 groups with 4 samples each </a:t>
            </a:r>
          </a:p>
        </p:txBody>
      </p:sp>
    </p:spTree>
    <p:extLst>
      <p:ext uri="{BB962C8B-B14F-4D97-AF65-F5344CB8AC3E}">
        <p14:creationId xmlns:p14="http://schemas.microsoft.com/office/powerpoint/2010/main" val="310977909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3533" y="320675"/>
            <a:ext cx="8555615" cy="1325563"/>
          </a:xfrm>
        </p:spPr>
        <p:txBody>
          <a:bodyPr>
            <a:normAutofit/>
          </a:bodyPr>
          <a:lstStyle/>
          <a:p>
            <a:r>
              <a:rPr lang="en-US" sz="4700">
                <a:solidFill>
                  <a:schemeClr val="accent5"/>
                </a:solidFill>
              </a:rPr>
              <a:t>Sequencing strategies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127E117-5802-43A8-AC29-A1751F96A53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63292999"/>
              </p:ext>
            </p:extLst>
          </p:nvPr>
        </p:nvGraphicFramePr>
        <p:xfrm>
          <a:off x="293534" y="1825625"/>
          <a:ext cx="8555615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961968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24072" y="629268"/>
            <a:ext cx="4939868" cy="1286160"/>
          </a:xfrm>
        </p:spPr>
        <p:txBody>
          <a:bodyPr anchor="b">
            <a:normAutofit/>
          </a:bodyPr>
          <a:lstStyle/>
          <a:p>
            <a:r>
              <a:rPr lang="en-US" b="1" dirty="0" err="1"/>
              <a:t>ChIP-seq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24073" y="2438400"/>
            <a:ext cx="4939867" cy="3785419"/>
          </a:xfrm>
        </p:spPr>
        <p:txBody>
          <a:bodyPr>
            <a:normAutofit/>
          </a:bodyPr>
          <a:lstStyle/>
          <a:p>
            <a:r>
              <a:rPr lang="en-US" sz="1700" dirty="0"/>
              <a:t>Chromatin </a:t>
            </a:r>
            <a:r>
              <a:rPr lang="en-US" sz="1700" dirty="0" err="1"/>
              <a:t>ImmunoPrecipitation</a:t>
            </a:r>
            <a:endParaRPr lang="en-US" sz="1700" dirty="0"/>
          </a:p>
          <a:p>
            <a:pPr lvl="1"/>
            <a:r>
              <a:rPr lang="en-US" sz="1700" dirty="0"/>
              <a:t>Investigate Protein-DNA interactions</a:t>
            </a:r>
          </a:p>
          <a:p>
            <a:pPr lvl="1"/>
            <a:endParaRPr lang="en-US" sz="17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726BB8-F5D7-46EB-A4A4-B653199538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830" r="12275" b="-2"/>
          <a:stretch/>
        </p:blipFill>
        <p:spPr>
          <a:xfrm>
            <a:off x="20" y="10"/>
            <a:ext cx="3476673" cy="6857990"/>
          </a:xfrm>
          <a:prstGeom prst="rect">
            <a:avLst/>
          </a:prstGeom>
          <a:effectLst/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810700" y="2115117"/>
            <a:ext cx="4732020" cy="0"/>
          </a:xfrm>
          <a:prstGeom prst="line">
            <a:avLst/>
          </a:prstGeom>
          <a:ln w="19050">
            <a:solidFill>
              <a:srgbClr val="767B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81B8F06-010F-4140-A9D2-6B080FA80B16}"/>
              </a:ext>
            </a:extLst>
          </p:cNvPr>
          <p:cNvSpPr txBox="1"/>
          <p:nvPr/>
        </p:nvSpPr>
        <p:spPr>
          <a:xfrm>
            <a:off x="5076056" y="4653136"/>
            <a:ext cx="23966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solidFill>
                  <a:srgbClr val="FF0000"/>
                </a:solidFill>
              </a:rPr>
              <a:t>A Database:</a:t>
            </a:r>
          </a:p>
          <a:p>
            <a:r>
              <a:rPr lang="en-GB" sz="2000" dirty="0">
                <a:solidFill>
                  <a:srgbClr val="FF0000"/>
                </a:solidFill>
              </a:rPr>
              <a:t>https://chip-</a:t>
            </a:r>
            <a:r>
              <a:rPr lang="en-GB" sz="2000" dirty="0" err="1">
                <a:solidFill>
                  <a:srgbClr val="FF0000"/>
                </a:solidFill>
              </a:rPr>
              <a:t>atlas.org</a:t>
            </a:r>
            <a:endParaRPr lang="en-NL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259674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4275" y="3496692"/>
            <a:ext cx="4559462" cy="33613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ChIP-seq</a:t>
            </a:r>
            <a:r>
              <a:rPr lang="en-US" dirty="0"/>
              <a:t>: study of Transcription Factors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556793"/>
            <a:ext cx="5760640" cy="374441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TFs are modular proteins that recognize specific DNA motifs </a:t>
            </a:r>
          </a:p>
          <a:p>
            <a:r>
              <a:rPr lang="en-US" dirty="0"/>
              <a:t>TFs regulate gene expression, and consequently many important cellular processes </a:t>
            </a:r>
          </a:p>
          <a:p>
            <a:r>
              <a:rPr lang="en-US" dirty="0"/>
              <a:t>TFs are often mutated or aberrantly expressed in human disease </a:t>
            </a:r>
          </a:p>
        </p:txBody>
      </p:sp>
    </p:spTree>
    <p:extLst>
      <p:ext uri="{BB962C8B-B14F-4D97-AF65-F5344CB8AC3E}">
        <p14:creationId xmlns:p14="http://schemas.microsoft.com/office/powerpoint/2010/main" val="245185737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ChIP-seq</a:t>
            </a:r>
            <a:r>
              <a:rPr lang="en-US" dirty="0"/>
              <a:t> overview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28106" t="622" r="-22762" b="-130"/>
          <a:stretch/>
        </p:blipFill>
        <p:spPr>
          <a:xfrm>
            <a:off x="457199" y="1259102"/>
            <a:ext cx="8344687" cy="5244433"/>
          </a:xfrm>
        </p:spPr>
      </p:pic>
      <p:sp>
        <p:nvSpPr>
          <p:cNvPr id="7" name="TextBox 6"/>
          <p:cNvSpPr txBox="1"/>
          <p:nvPr/>
        </p:nvSpPr>
        <p:spPr>
          <a:xfrm>
            <a:off x="8079857" y="6525344"/>
            <a:ext cx="10286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wikipedia.org</a:t>
            </a:r>
            <a:endParaRPr lang="en-US" sz="1200" dirty="0"/>
          </a:p>
        </p:txBody>
      </p:sp>
      <p:sp>
        <p:nvSpPr>
          <p:cNvPr id="5" name="TextBox 4"/>
          <p:cNvSpPr txBox="1"/>
          <p:nvPr/>
        </p:nvSpPr>
        <p:spPr>
          <a:xfrm>
            <a:off x="6858000" y="3352800"/>
            <a:ext cx="2102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Using Formaldehyde</a:t>
            </a:r>
          </a:p>
        </p:txBody>
      </p:sp>
    </p:spTree>
    <p:extLst>
      <p:ext uri="{BB962C8B-B14F-4D97-AF65-F5344CB8AC3E}">
        <p14:creationId xmlns:p14="http://schemas.microsoft.com/office/powerpoint/2010/main" val="218125764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3212" t="-31" r="-4267" b="22173"/>
          <a:stretch/>
        </p:blipFill>
        <p:spPr>
          <a:xfrm>
            <a:off x="2650473" y="116632"/>
            <a:ext cx="6463997" cy="6177195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96" y="5445224"/>
            <a:ext cx="4377432" cy="1398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3911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7E67848-7AB1-8640-A494-8C2AA5ED4793}"/>
              </a:ext>
            </a:extLst>
          </p:cNvPr>
          <p:cNvSpPr/>
          <p:nvPr/>
        </p:nvSpPr>
        <p:spPr>
          <a:xfrm>
            <a:off x="25768" y="219250"/>
            <a:ext cx="9144000" cy="69651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6082" name="Text Box 2"/>
          <p:cNvSpPr txBox="1">
            <a:spLocks noChangeArrowheads="1"/>
          </p:cNvSpPr>
          <p:nvPr/>
        </p:nvSpPr>
        <p:spPr bwMode="auto">
          <a:xfrm>
            <a:off x="2123728" y="359759"/>
            <a:ext cx="5063950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sz="2100" b="0" dirty="0">
                <a:solidFill>
                  <a:schemeClr val="bg1">
                    <a:lumMod val="95000"/>
                  </a:schemeClr>
                </a:solidFill>
                <a:latin typeface="Gill Sans MT"/>
                <a:cs typeface="Gill Sans MT"/>
              </a:rPr>
              <a:t>Sanger sequencing: what we had before NGS</a:t>
            </a:r>
          </a:p>
        </p:txBody>
      </p:sp>
      <p:sp>
        <p:nvSpPr>
          <p:cNvPr id="46084" name="Text Box 4"/>
          <p:cNvSpPr txBox="1">
            <a:spLocks noChangeArrowheads="1"/>
          </p:cNvSpPr>
          <p:nvPr/>
        </p:nvSpPr>
        <p:spPr bwMode="auto">
          <a:xfrm>
            <a:off x="853352" y="2132856"/>
            <a:ext cx="7488832" cy="31700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sz="2000" b="0" dirty="0">
                <a:latin typeface="Gill Sans MT"/>
                <a:cs typeface="Gill Sans MT"/>
              </a:rPr>
              <a:t>Introduced in 1977</a:t>
            </a:r>
          </a:p>
          <a:p>
            <a:pPr eaLnBrk="1" hangingPunct="1"/>
            <a:endParaRPr lang="en-US" sz="2000" b="0" dirty="0">
              <a:latin typeface="Gill Sans MT"/>
              <a:cs typeface="Gill Sans MT"/>
            </a:endParaRPr>
          </a:p>
          <a:p>
            <a:pPr eaLnBrk="1" hangingPunct="1"/>
            <a:r>
              <a:rPr lang="en-US" sz="2000" b="0" dirty="0">
                <a:latin typeface="Gill Sans MT"/>
                <a:cs typeface="Gill Sans MT"/>
              </a:rPr>
              <a:t>A template is denatured to form single strands and extended with a polymerase in the presence of dideoxynucleotides (ddNTPs) that cause chain termination.</a:t>
            </a:r>
          </a:p>
          <a:p>
            <a:pPr eaLnBrk="1" hangingPunct="1"/>
            <a:endParaRPr lang="en-US" sz="2000" b="0" dirty="0">
              <a:latin typeface="Gill Sans MT"/>
              <a:cs typeface="Gill Sans MT"/>
            </a:endParaRPr>
          </a:p>
          <a:p>
            <a:pPr eaLnBrk="1" hangingPunct="1"/>
            <a:r>
              <a:rPr lang="en-US" sz="2000" b="0" dirty="0">
                <a:latin typeface="Gill Sans MT"/>
                <a:cs typeface="Gill Sans MT"/>
              </a:rPr>
              <a:t>Typical read lengths are up to 800 base pairs. For the sequencing of Craig Venter’s genome (2007; first whole genome of an individual), Sanger sequencing was employed because of its relatively long read lengths.</a:t>
            </a:r>
          </a:p>
        </p:txBody>
      </p:sp>
    </p:spTree>
    <p:extLst>
      <p:ext uri="{BB962C8B-B14F-4D97-AF65-F5344CB8AC3E}">
        <p14:creationId xmlns:p14="http://schemas.microsoft.com/office/powerpoint/2010/main" val="274300743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ChIP-seq</a:t>
            </a:r>
            <a:r>
              <a:rPr lang="en-US" dirty="0"/>
              <a:t> visualization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296" t="-451" r="-10379" b="-554"/>
          <a:stretch/>
        </p:blipFill>
        <p:spPr>
          <a:xfrm>
            <a:off x="179512" y="1196752"/>
            <a:ext cx="8229600" cy="4525963"/>
          </a:xfrm>
        </p:spPr>
      </p:pic>
      <p:sp>
        <p:nvSpPr>
          <p:cNvPr id="5" name="Rectangle 4"/>
          <p:cNvSpPr/>
          <p:nvPr/>
        </p:nvSpPr>
        <p:spPr>
          <a:xfrm>
            <a:off x="2411760" y="6021288"/>
            <a:ext cx="58326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C0504D"/>
                </a:solidFill>
              </a:rPr>
              <a:t>Find peaks </a:t>
            </a:r>
            <a:r>
              <a:rPr lang="en-US" sz="2400" dirty="0">
                <a:solidFill>
                  <a:srgbClr val="C0504D"/>
                </a:solidFill>
                <a:sym typeface="Wingdings"/>
              </a:rPr>
              <a:t></a:t>
            </a:r>
            <a:r>
              <a:rPr lang="en-US" sz="2400" dirty="0">
                <a:solidFill>
                  <a:srgbClr val="C0504D"/>
                </a:solidFill>
              </a:rPr>
              <a:t> Peak is binding site of protein </a:t>
            </a:r>
          </a:p>
        </p:txBody>
      </p:sp>
    </p:spTree>
    <p:extLst>
      <p:ext uri="{BB962C8B-B14F-4D97-AF65-F5344CB8AC3E}">
        <p14:creationId xmlns:p14="http://schemas.microsoft.com/office/powerpoint/2010/main" val="309620452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A5B4632-C963-4296-86F0-79AA9EA5AE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53746" y="303591"/>
            <a:ext cx="3251495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5770" y="637125"/>
            <a:ext cx="2851707" cy="5256371"/>
          </a:xfrm>
        </p:spPr>
        <p:txBody>
          <a:bodyPr>
            <a:normAutofit/>
          </a:bodyPr>
          <a:lstStyle/>
          <a:p>
            <a:r>
              <a:rPr lang="en-US" sz="4200"/>
              <a:t>ChIP-seq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5D52FC0-8D90-4B2B-A316-9ADEB99E457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66061701"/>
              </p:ext>
            </p:extLst>
          </p:nvPr>
        </p:nvGraphicFramePr>
        <p:xfrm>
          <a:off x="3875238" y="303591"/>
          <a:ext cx="4941519" cy="58967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4636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5161</TotalTime>
  <Words>2830</Words>
  <Application>Microsoft Macintosh PowerPoint</Application>
  <PresentationFormat>On-screen Show (4:3)</PresentationFormat>
  <Paragraphs>545</Paragraphs>
  <Slides>91</Slides>
  <Notes>17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91</vt:i4>
      </vt:variant>
    </vt:vector>
  </HeadingPairs>
  <TitlesOfParts>
    <vt:vector size="102" baseType="lpstr">
      <vt:lpstr>Arial</vt:lpstr>
      <vt:lpstr>Calibri</vt:lpstr>
      <vt:lpstr>Consolas</vt:lpstr>
      <vt:lpstr>Gill Sans MT</vt:lpstr>
      <vt:lpstr>Impact</vt:lpstr>
      <vt:lpstr>inherit</vt:lpstr>
      <vt:lpstr>Open Sans</vt:lpstr>
      <vt:lpstr>Times New Roman</vt:lpstr>
      <vt:lpstr>Wingdings</vt:lpstr>
      <vt:lpstr>Office Theme</vt:lpstr>
      <vt:lpstr>Document</vt:lpstr>
      <vt:lpstr>Theorie Bioinformatica</vt:lpstr>
      <vt:lpstr>PowerPoint Presentation</vt:lpstr>
      <vt:lpstr>Presentation content</vt:lpstr>
      <vt:lpstr>Part 1 Overview of NGS technologies and platforms </vt:lpstr>
      <vt:lpstr>Terminology</vt:lpstr>
      <vt:lpstr>layout</vt:lpstr>
      <vt:lpstr>Hoe zouden we DNA kunnen lezen?</vt:lpstr>
      <vt:lpstr>Sequencing by synthesis</vt:lpstr>
      <vt:lpstr>PowerPoint Presentation</vt:lpstr>
      <vt:lpstr>PowerPoint Presentation</vt:lpstr>
      <vt:lpstr>PowerPoint Presentation</vt:lpstr>
      <vt:lpstr>PowerPoint Presentation</vt:lpstr>
      <vt:lpstr>Sequencing (r)evolution</vt:lpstr>
      <vt:lpstr>Gel based sequencing</vt:lpstr>
      <vt:lpstr>Capillary sequencing</vt:lpstr>
      <vt:lpstr>PowerPoint Presentation</vt:lpstr>
      <vt:lpstr>Massive parallel sequencing = Next  Generation Sequencing</vt:lpstr>
      <vt:lpstr>NGS</vt:lpstr>
      <vt:lpstr>Hoe zouden we SNEL DNA kunnen lezen?</vt:lpstr>
      <vt:lpstr>PowerPoint Presentation</vt:lpstr>
      <vt:lpstr>Sequencing technologies: goals</vt:lpstr>
      <vt:lpstr>The read length race</vt:lpstr>
      <vt:lpstr>Why read pairs?</vt:lpstr>
      <vt:lpstr>Read pairs versus Mate pairs</vt:lpstr>
      <vt:lpstr>Why does paired end sequencing help assembly? </vt:lpstr>
      <vt:lpstr>Sequencing platforms</vt:lpstr>
      <vt:lpstr>Main NGS sequencing platforms</vt:lpstr>
      <vt:lpstr>PowerPoint Presentation</vt:lpstr>
      <vt:lpstr>Comparison of next-generation sequencing platforms</vt:lpstr>
      <vt:lpstr>PowerPoint Presentation</vt:lpstr>
      <vt:lpstr>Principles of 2nd generation NGS sequencers</vt:lpstr>
      <vt:lpstr>PowerPoint Presentation</vt:lpstr>
      <vt:lpstr>454 (Roche), SOLiD and Ion Torrent use Emulsion PCR for amplification</vt:lpstr>
      <vt:lpstr>layout</vt:lpstr>
      <vt:lpstr>Roche 454: pyrosequencing</vt:lpstr>
      <vt:lpstr>Roche 454: pyrosequencing</vt:lpstr>
      <vt:lpstr>Roche 454: pyrosequencing</vt:lpstr>
      <vt:lpstr>The Roche 454 homopolymer problem</vt:lpstr>
      <vt:lpstr>Ion Torrent sequencing</vt:lpstr>
      <vt:lpstr>Ion Torrent sequencing</vt:lpstr>
      <vt:lpstr>SOLiD sequencing</vt:lpstr>
      <vt:lpstr>SOLiD sequencing</vt:lpstr>
      <vt:lpstr>SOLiD sequencing</vt:lpstr>
      <vt:lpstr>SOLiD sequencing</vt:lpstr>
      <vt:lpstr>Single molecule sequencers</vt:lpstr>
      <vt:lpstr>Single molecule sequencers - PacBio</vt:lpstr>
      <vt:lpstr>Is a high error rate bad per se?</vt:lpstr>
      <vt:lpstr>Systematic versus random errors</vt:lpstr>
      <vt:lpstr>Single molecule sequencers – Oxford Nanopore</vt:lpstr>
      <vt:lpstr>Helicos sequencing</vt:lpstr>
      <vt:lpstr>PowerPoint Presentation</vt:lpstr>
      <vt:lpstr>Single Molecule Sequencing = the future</vt:lpstr>
      <vt:lpstr>Part 2 Overview of NGS technologies and platforms </vt:lpstr>
      <vt:lpstr>The Illumina platform</vt:lpstr>
      <vt:lpstr>A sequencer for every need</vt:lpstr>
      <vt:lpstr>The stages in Illumina sequencing</vt:lpstr>
      <vt:lpstr>Sample preparation for Illumina</vt:lpstr>
      <vt:lpstr>DNA processing summary</vt:lpstr>
      <vt:lpstr>Adapters up close</vt:lpstr>
      <vt:lpstr>Optimal Illumina library profiles</vt:lpstr>
      <vt:lpstr>GIGO: Garbage in, Garbage out</vt:lpstr>
      <vt:lpstr>GIGO: Garbage in, Garbage out</vt:lpstr>
      <vt:lpstr>Targeted sequencing:  Capturing of a panel of genes</vt:lpstr>
      <vt:lpstr>Target enrichment</vt:lpstr>
      <vt:lpstr>Pros and cons of targeted sequencing</vt:lpstr>
      <vt:lpstr>Pros and cons of targeted sequencing</vt:lpstr>
      <vt:lpstr>Sample pooling</vt:lpstr>
      <vt:lpstr>Multiplexing using barcodes</vt:lpstr>
      <vt:lpstr>The actual sequencing</vt:lpstr>
      <vt:lpstr>Illumina sequencing technology in 12 steps </vt:lpstr>
      <vt:lpstr>PowerPoint Presentation</vt:lpstr>
      <vt:lpstr>PowerPoint Presentation</vt:lpstr>
      <vt:lpstr>The sequence of sequencing</vt:lpstr>
      <vt:lpstr>PowerPoint Presentation</vt:lpstr>
      <vt:lpstr>The sequence of sequencing</vt:lpstr>
      <vt:lpstr>PowerPoint Presentation</vt:lpstr>
      <vt:lpstr>PowerPoint Presentation</vt:lpstr>
      <vt:lpstr>PowerPoint Presentation</vt:lpstr>
      <vt:lpstr>PowerPoint Presentation</vt:lpstr>
      <vt:lpstr>Illumina sequencing movie</vt:lpstr>
      <vt:lpstr>From image to sequence</vt:lpstr>
      <vt:lpstr>From image to sequence (2)</vt:lpstr>
      <vt:lpstr>From image to sequence (3)</vt:lpstr>
      <vt:lpstr>Minimize technical variance through randomization</vt:lpstr>
      <vt:lpstr>Sequencing strategies</vt:lpstr>
      <vt:lpstr>ChIP-seq</vt:lpstr>
      <vt:lpstr>ChIP-seq: study of Transcription Factors</vt:lpstr>
      <vt:lpstr>ChIP-seq overview</vt:lpstr>
      <vt:lpstr>PowerPoint Presentation</vt:lpstr>
      <vt:lpstr>ChIP-seq visualization</vt:lpstr>
      <vt:lpstr>ChIP-seq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Theorie Bioinformatica</dc:title>
  <dc:creator>Bosman J, Jasper</dc:creator>
  <cp:lastModifiedBy>Bosman J, Jasper</cp:lastModifiedBy>
  <cp:revision>11</cp:revision>
  <dcterms:created xsi:type="dcterms:W3CDTF">2020-09-14T09:55:26Z</dcterms:created>
  <dcterms:modified xsi:type="dcterms:W3CDTF">2021-10-01T08:12:28Z</dcterms:modified>
</cp:coreProperties>
</file>